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08" r:id="rId4"/>
  </p:sldMasterIdLst>
  <p:notesMasterIdLst>
    <p:notesMasterId r:id="rId30"/>
  </p:notesMasterIdLst>
  <p:sldIdLst>
    <p:sldId id="257" r:id="rId5"/>
    <p:sldId id="274" r:id="rId6"/>
    <p:sldId id="330" r:id="rId7"/>
    <p:sldId id="331" r:id="rId8"/>
    <p:sldId id="311" r:id="rId9"/>
    <p:sldId id="312" r:id="rId10"/>
    <p:sldId id="313" r:id="rId11"/>
    <p:sldId id="314" r:id="rId12"/>
    <p:sldId id="320" r:id="rId13"/>
    <p:sldId id="334" r:id="rId14"/>
    <p:sldId id="319" r:id="rId15"/>
    <p:sldId id="321" r:id="rId16"/>
    <p:sldId id="316" r:id="rId17"/>
    <p:sldId id="317" r:id="rId18"/>
    <p:sldId id="318" r:id="rId19"/>
    <p:sldId id="322" r:id="rId20"/>
    <p:sldId id="323" r:id="rId21"/>
    <p:sldId id="281" r:id="rId22"/>
    <p:sldId id="315" r:id="rId23"/>
    <p:sldId id="329" r:id="rId24"/>
    <p:sldId id="325" r:id="rId25"/>
    <p:sldId id="333" r:id="rId26"/>
    <p:sldId id="326" r:id="rId27"/>
    <p:sldId id="327" r:id="rId28"/>
    <p:sldId id="273" r:id="rId29"/>
  </p:sldIdLst>
  <p:sldSz cx="9144000" cy="5143500" type="screen16x9"/>
  <p:notesSz cx="7315200" cy="96012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Myriad Web Pro" panose="020B0503030403020204" pitchFamily="34" charset="77"/>
      <p:regular r:id="rId35"/>
      <p:bold r:id="rId36"/>
      <p:italic r:id="rId37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Myriad Web Pro" panose="020B0503030403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aire Standley" initials="CS" lastIdx="7" clrIdx="0">
    <p:extLst>
      <p:ext uri="{19B8F6BF-5375-455C-9EA6-DF929625EA0E}">
        <p15:presenceInfo xmlns:p15="http://schemas.microsoft.com/office/powerpoint/2012/main" userId="d824ce3e42cc2a6c" providerId="Windows Live"/>
      </p:ext>
    </p:extLst>
  </p:cmAuthor>
  <p:cmAuthor id="2" name="Brenna Means" initials="BM" lastIdx="1" clrIdx="1">
    <p:extLst>
      <p:ext uri="{19B8F6BF-5375-455C-9EA6-DF929625EA0E}">
        <p15:presenceInfo xmlns:p15="http://schemas.microsoft.com/office/powerpoint/2012/main" userId="6594be0ccb88ba5d" providerId="Windows Live"/>
      </p:ext>
    </p:extLst>
  </p:cmAuthor>
  <p:cmAuthor id="3" name="Mafundikwa, Eunice (CDC/OCOO/OCIO)" initials="ME(" lastIdx="5" clrIdx="2">
    <p:extLst>
      <p:ext uri="{19B8F6BF-5375-455C-9EA6-DF929625EA0E}">
        <p15:presenceInfo xmlns:p15="http://schemas.microsoft.com/office/powerpoint/2012/main" userId="S::hen7@cdc.gov::07d4b77c-f967-49e3-803b-f0a25687ae27" providerId="AD"/>
      </p:ext>
    </p:extLst>
  </p:cmAuthor>
  <p:cmAuthor id="4" name="Albert, Alison P. (CDC/DDID/NCIRD/DBD)" initials="AAP(" lastIdx="8" clrIdx="3">
    <p:extLst>
      <p:ext uri="{19B8F6BF-5375-455C-9EA6-DF929625EA0E}">
        <p15:presenceInfo xmlns:p15="http://schemas.microsoft.com/office/powerpoint/2012/main" userId="S::aqp0@cdc.gov::2ab78858-ca7c-445e-b152-4f05717733a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2C2C"/>
    <a:srgbClr val="F0A82C"/>
    <a:srgbClr val="2D2D2D"/>
    <a:srgbClr val="006A71"/>
    <a:srgbClr val="FBAB18"/>
    <a:srgbClr val="E6E6E6"/>
    <a:srgbClr val="FFFFFF"/>
    <a:srgbClr val="292B6E"/>
    <a:srgbClr val="B01519"/>
    <a:srgbClr val="55B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4242" autoAdjust="0"/>
  </p:normalViewPr>
  <p:slideViewPr>
    <p:cSldViewPr snapToGrid="0">
      <p:cViewPr>
        <p:scale>
          <a:sx n="164" d="100"/>
          <a:sy n="164" d="100"/>
        </p:scale>
        <p:origin x="144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2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font" Target="fonts/font4.fntdata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6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3.fntdata"/><Relationship Id="rId38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3C03299-4BB1-4AD2-828F-715F084383AD}" type="datetimeFigureOut">
              <a:rPr lang="en-US"/>
              <a:pPr>
                <a:defRPr/>
              </a:pPr>
              <a:t>6/23/20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B38CAEC-4554-485B-9189-C45C7447A4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5838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084AA2-EDF3-41B6-9BD5-4D1331E35CE7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5127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8624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077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0028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8718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1274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0144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2050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0913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9454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301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964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455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9457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8933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38CAEC-4554-485B-9189-C45C7447A404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014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136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781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0445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114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2791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0947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054C-5FFB-4925-88B8-34BFE44764D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560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8.jpeg"/><Relationship Id="rId7" Type="http://schemas.microsoft.com/office/2007/relationships/hdphoto" Target="../media/hdphoto2.wdp"/><Relationship Id="rId2" Type="http://schemas.openxmlformats.org/officeDocument/2006/relationships/image" Target="../media/image7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2.jpg"/><Relationship Id="rId4" Type="http://schemas.openxmlformats.org/officeDocument/2006/relationships/image" Target="../media/image9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2.jpg"/><Relationship Id="rId4" Type="http://schemas.openxmlformats.org/officeDocument/2006/relationships/image" Target="../media/image3.emf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8.jpeg"/><Relationship Id="rId7" Type="http://schemas.microsoft.com/office/2007/relationships/hdphoto" Target="../media/hdphoto2.wdp"/><Relationship Id="rId2" Type="http://schemas.openxmlformats.org/officeDocument/2006/relationships/image" Target="../media/image7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5F35E44-72CB-4AFA-8DA6-C89EBC957A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5" r="19754"/>
          <a:stretch/>
        </p:blipFill>
        <p:spPr>
          <a:xfrm>
            <a:off x="5210658" y="966372"/>
            <a:ext cx="3684774" cy="347584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2B0A619-F6AA-4053-9D4A-55C4BC7B0046}"/>
              </a:ext>
            </a:extLst>
          </p:cNvPr>
          <p:cNvSpPr/>
          <p:nvPr userDrawn="1"/>
        </p:nvSpPr>
        <p:spPr>
          <a:xfrm>
            <a:off x="314325" y="0"/>
            <a:ext cx="8829676" cy="895570"/>
          </a:xfrm>
          <a:prstGeom prst="rect">
            <a:avLst/>
          </a:prstGeom>
          <a:gradFill flip="none" rotWithShape="1">
            <a:gsLst>
              <a:gs pos="0">
                <a:srgbClr val="55BF8B"/>
              </a:gs>
              <a:gs pos="96000">
                <a:srgbClr val="145E71"/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 userDrawn="1">
            <p:ph type="title"/>
          </p:nvPr>
        </p:nvSpPr>
        <p:spPr>
          <a:xfrm>
            <a:off x="522515" y="9097"/>
            <a:ext cx="8621486" cy="866834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ts val="3000"/>
              </a:lnSpc>
              <a:defRPr sz="2800" b="1" baseline="0">
                <a:solidFill>
                  <a:schemeClr val="tx2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ubtitle 2"/>
          <p:cNvSpPr>
            <a:spLocks noGrp="1"/>
          </p:cNvSpPr>
          <p:nvPr userDrawn="1">
            <p:ph type="subTitle" idx="1"/>
          </p:nvPr>
        </p:nvSpPr>
        <p:spPr>
          <a:xfrm>
            <a:off x="522515" y="1026256"/>
            <a:ext cx="7617144" cy="3429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rgbClr val="2D2D2D"/>
                </a:solidFill>
                <a:effectLst/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 userDrawn="1">
            <p:ph type="body" sz="quarter" idx="10"/>
          </p:nvPr>
        </p:nvSpPr>
        <p:spPr>
          <a:xfrm>
            <a:off x="462555" y="1890634"/>
            <a:ext cx="7617144" cy="779488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000"/>
              </a:lnSpc>
              <a:buNone/>
              <a:defRPr sz="1800" baseline="0">
                <a:solidFill>
                  <a:srgbClr val="2D2D2D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4EDCE1-A912-48DB-9E58-051F8752A375}"/>
              </a:ext>
            </a:extLst>
          </p:cNvPr>
          <p:cNvSpPr txBox="1"/>
          <p:nvPr userDrawn="1"/>
        </p:nvSpPr>
        <p:spPr>
          <a:xfrm>
            <a:off x="4962089" y="4510542"/>
            <a:ext cx="4181912" cy="400110"/>
          </a:xfrm>
          <a:prstGeom prst="rect">
            <a:avLst/>
          </a:prstGeom>
          <a:solidFill>
            <a:srgbClr val="FBAB18"/>
          </a:solidFill>
        </p:spPr>
        <p:txBody>
          <a:bodyPr wrap="square" rtlCol="0">
            <a:spAutoFit/>
          </a:bodyPr>
          <a:lstStyle/>
          <a:p>
            <a:pPr marL="28575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cdc.gov/coronavirus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900023D-2373-43F5-A4AA-FD7F91255A55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75925BE-9EF0-43F9-9D78-64BD587500CA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9245E9D-1A1B-4F74-AD8C-354693087FC0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C206178-6062-FF4D-9CFC-D8E834DA18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65" y="3841750"/>
            <a:ext cx="869535" cy="628650"/>
          </a:xfrm>
          <a:prstGeom prst="rect">
            <a:avLst/>
          </a:prstGeom>
        </p:spPr>
      </p:pic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B2A57814-30DD-7F46-A006-E0F56DB421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697445" y="3752495"/>
            <a:ext cx="2202419" cy="779487"/>
          </a:xfrm>
          <a:prstGeom prst="roundRect">
            <a:avLst>
              <a:gd name="adj" fmla="val 20191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D40C9777-D987-2848-92C3-46BF41F94460}"/>
              </a:ext>
            </a:extLst>
          </p:cNvPr>
          <p:cNvSpPr/>
          <p:nvPr userDrawn="1"/>
        </p:nvSpPr>
        <p:spPr>
          <a:xfrm>
            <a:off x="495300" y="4702175"/>
            <a:ext cx="4457700" cy="35285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r>
              <a:rPr lang="en-US" sz="800" dirty="0">
                <a:solidFill>
                  <a:srgbClr val="2D2D2D"/>
                </a:solidFill>
                <a:latin typeface="Calibri" panose="020F0502020204030204" pitchFamily="34" charset="0"/>
              </a:rPr>
              <a:t>The mark “CDC” is owned by the US Dept. of Health and Human Services and is used with permission.</a:t>
            </a:r>
          </a:p>
          <a:p>
            <a:r>
              <a:rPr lang="en-US" sz="800" dirty="0">
                <a:solidFill>
                  <a:srgbClr val="2D2D2D"/>
                </a:solidFill>
                <a:latin typeface="Calibri" panose="020F0502020204030204" pitchFamily="34" charset="0"/>
              </a:rPr>
              <a:t>Use of this logo is not an endorsement by HHS or CDC of any particular product, service, or enterprise.</a:t>
            </a:r>
          </a:p>
        </p:txBody>
      </p:sp>
    </p:spTree>
    <p:extLst>
      <p:ext uri="{BB962C8B-B14F-4D97-AF65-F5344CB8AC3E}">
        <p14:creationId xmlns:p14="http://schemas.microsoft.com/office/powerpoint/2010/main" val="3298130443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OSIN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40"/>
          <a:stretch/>
        </p:blipFill>
        <p:spPr>
          <a:xfrm>
            <a:off x="1956" y="4251554"/>
            <a:ext cx="9144000" cy="883169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27218" y="2746824"/>
            <a:ext cx="6639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For more information, contact CDC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1-800-CDC-INFO (232-4636)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TTY:  1-888-232-6348    www.cdc.gov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The findings and conclusions in this report are those of the authors and do not necessarily represent the official position of the Centers for Disease Control and Prevention.</a:t>
            </a:r>
          </a:p>
        </p:txBody>
      </p:sp>
      <p:pic>
        <p:nvPicPr>
          <p:cNvPr id="4" name="Picture 3" descr="Logos of the U.S. Department of Health and Human Services and the Centers for Disease Control and Prevention." title="Logo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46855"/>
            <a:ext cx="9144000" cy="887868"/>
          </a:xfrm>
          <a:prstGeom prst="rect">
            <a:avLst/>
          </a:prstGeom>
        </p:spPr>
      </p:pic>
      <p:grpSp>
        <p:nvGrpSpPr>
          <p:cNvPr id="2" name="Group 1"/>
          <p:cNvGrpSpPr/>
          <p:nvPr userDrawn="1"/>
        </p:nvGrpSpPr>
        <p:grpSpPr>
          <a:xfrm>
            <a:off x="0" y="4246855"/>
            <a:ext cx="9144000" cy="887868"/>
            <a:chOff x="0" y="-11827"/>
            <a:chExt cx="9144000" cy="170018"/>
          </a:xfrm>
        </p:grpSpPr>
        <p:sp>
          <p:nvSpPr>
            <p:cNvPr id="6" name="bk object 25"/>
            <p:cNvSpPr/>
            <p:nvPr userDrawn="1"/>
          </p:nvSpPr>
          <p:spPr>
            <a:xfrm>
              <a:off x="0" y="-11827"/>
              <a:ext cx="522365" cy="170018"/>
            </a:xfrm>
            <a:custGeom>
              <a:avLst/>
              <a:gdLst/>
              <a:ahLst/>
              <a:cxnLst/>
              <a:rect l="l" t="t" r="r" b="b"/>
              <a:pathLst>
                <a:path w="1047115" h="1413510">
                  <a:moveTo>
                    <a:pt x="1046875" y="0"/>
                  </a:moveTo>
                  <a:lnTo>
                    <a:pt x="0" y="0"/>
                  </a:lnTo>
                  <a:lnTo>
                    <a:pt x="0" y="1412925"/>
                  </a:lnTo>
                  <a:lnTo>
                    <a:pt x="869393" y="1412925"/>
                  </a:lnTo>
                  <a:lnTo>
                    <a:pt x="1046875" y="0"/>
                  </a:lnTo>
                  <a:close/>
                </a:path>
              </a:pathLst>
            </a:custGeom>
            <a:solidFill>
              <a:srgbClr val="1030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bk object 26"/>
            <p:cNvSpPr/>
            <p:nvPr userDrawn="1"/>
          </p:nvSpPr>
          <p:spPr>
            <a:xfrm>
              <a:off x="340051" y="-11827"/>
              <a:ext cx="863535" cy="170018"/>
            </a:xfrm>
            <a:custGeom>
              <a:avLst/>
              <a:gdLst/>
              <a:ahLst/>
              <a:cxnLst/>
              <a:rect l="l" t="t" r="r" b="b"/>
              <a:pathLst>
                <a:path w="1731010" h="1413510">
                  <a:moveTo>
                    <a:pt x="1730918" y="0"/>
                  </a:moveTo>
                  <a:lnTo>
                    <a:pt x="179633" y="0"/>
                  </a:lnTo>
                  <a:lnTo>
                    <a:pt x="0" y="1412925"/>
                  </a:lnTo>
                  <a:lnTo>
                    <a:pt x="1296345" y="1412925"/>
                  </a:lnTo>
                  <a:lnTo>
                    <a:pt x="1730918" y="0"/>
                  </a:lnTo>
                  <a:close/>
                </a:path>
              </a:pathLst>
            </a:custGeom>
            <a:solidFill>
              <a:srgbClr val="1D5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bk object 27"/>
            <p:cNvSpPr/>
            <p:nvPr userDrawn="1"/>
          </p:nvSpPr>
          <p:spPr>
            <a:xfrm>
              <a:off x="878274" y="-11827"/>
              <a:ext cx="1343452" cy="170018"/>
            </a:xfrm>
            <a:custGeom>
              <a:avLst/>
              <a:gdLst/>
              <a:ahLst/>
              <a:cxnLst/>
              <a:rect l="l" t="t" r="r" b="b"/>
              <a:pathLst>
                <a:path w="2693035" h="1413510">
                  <a:moveTo>
                    <a:pt x="2692774" y="0"/>
                  </a:moveTo>
                  <a:lnTo>
                    <a:pt x="435654" y="0"/>
                  </a:lnTo>
                  <a:lnTo>
                    <a:pt x="0" y="1412925"/>
                  </a:lnTo>
                  <a:lnTo>
                    <a:pt x="1878492" y="1412925"/>
                  </a:lnTo>
                  <a:lnTo>
                    <a:pt x="2692774" y="0"/>
                  </a:lnTo>
                  <a:close/>
                </a:path>
              </a:pathLst>
            </a:custGeom>
            <a:solidFill>
              <a:srgbClr val="1030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bk object 28"/>
            <p:cNvSpPr/>
            <p:nvPr userDrawn="1"/>
          </p:nvSpPr>
          <p:spPr>
            <a:xfrm>
              <a:off x="1654598" y="-11827"/>
              <a:ext cx="1362458" cy="170018"/>
            </a:xfrm>
            <a:custGeom>
              <a:avLst/>
              <a:gdLst/>
              <a:ahLst/>
              <a:cxnLst/>
              <a:rect l="l" t="t" r="r" b="b"/>
              <a:pathLst>
                <a:path w="2731134" h="1413510">
                  <a:moveTo>
                    <a:pt x="2730969" y="0"/>
                  </a:moveTo>
                  <a:lnTo>
                    <a:pt x="816445" y="0"/>
                  </a:lnTo>
                  <a:lnTo>
                    <a:pt x="0" y="1412925"/>
                  </a:lnTo>
                  <a:lnTo>
                    <a:pt x="1593978" y="1412925"/>
                  </a:lnTo>
                  <a:lnTo>
                    <a:pt x="2730969" y="0"/>
                  </a:lnTo>
                  <a:close/>
                </a:path>
              </a:pathLst>
            </a:custGeom>
            <a:solidFill>
              <a:srgbClr val="1E59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bk object 29"/>
            <p:cNvSpPr/>
            <p:nvPr userDrawn="1"/>
          </p:nvSpPr>
          <p:spPr>
            <a:xfrm>
              <a:off x="2304805" y="-11827"/>
              <a:ext cx="937659" cy="170018"/>
            </a:xfrm>
            <a:custGeom>
              <a:avLst/>
              <a:gdLst/>
              <a:ahLst/>
              <a:cxnLst/>
              <a:rect l="l" t="t" r="r" b="b"/>
              <a:pathLst>
                <a:path w="1879600" h="1413510">
                  <a:moveTo>
                    <a:pt x="1879368" y="0"/>
                  </a:moveTo>
                  <a:lnTo>
                    <a:pt x="1140221" y="0"/>
                  </a:lnTo>
                  <a:lnTo>
                    <a:pt x="0" y="1412925"/>
                  </a:lnTo>
                  <a:lnTo>
                    <a:pt x="621900" y="1412925"/>
                  </a:lnTo>
                  <a:lnTo>
                    <a:pt x="1879368" y="0"/>
                  </a:lnTo>
                  <a:close/>
                </a:path>
              </a:pathLst>
            </a:custGeom>
            <a:solidFill>
              <a:srgbClr val="1746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bk object 30"/>
            <p:cNvSpPr/>
            <p:nvPr userDrawn="1"/>
          </p:nvSpPr>
          <p:spPr>
            <a:xfrm>
              <a:off x="2554809" y="-11827"/>
              <a:ext cx="2483849" cy="170018"/>
            </a:xfrm>
            <a:custGeom>
              <a:avLst/>
              <a:gdLst/>
              <a:ahLst/>
              <a:cxnLst/>
              <a:rect l="l" t="t" r="r" b="b"/>
              <a:pathLst>
                <a:path w="4979034" h="1413510">
                  <a:moveTo>
                    <a:pt x="4978576" y="0"/>
                  </a:moveTo>
                  <a:lnTo>
                    <a:pt x="1262846" y="0"/>
                  </a:lnTo>
                  <a:lnTo>
                    <a:pt x="0" y="1412925"/>
                  </a:lnTo>
                  <a:lnTo>
                    <a:pt x="3093828" y="1412925"/>
                  </a:lnTo>
                  <a:lnTo>
                    <a:pt x="4978576" y="0"/>
                  </a:lnTo>
                  <a:close/>
                </a:path>
              </a:pathLst>
            </a:custGeom>
            <a:solidFill>
              <a:srgbClr val="1E59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bk object 31"/>
            <p:cNvSpPr/>
            <p:nvPr userDrawn="1"/>
          </p:nvSpPr>
          <p:spPr>
            <a:xfrm>
              <a:off x="3835845" y="-11827"/>
              <a:ext cx="1915234" cy="170018"/>
            </a:xfrm>
            <a:custGeom>
              <a:avLst/>
              <a:gdLst/>
              <a:ahLst/>
              <a:cxnLst/>
              <a:rect l="l" t="t" r="r" b="b"/>
              <a:pathLst>
                <a:path w="3839209" h="1413510">
                  <a:moveTo>
                    <a:pt x="3838727" y="0"/>
                  </a:moveTo>
                  <a:lnTo>
                    <a:pt x="1891189" y="0"/>
                  </a:lnTo>
                  <a:lnTo>
                    <a:pt x="0" y="1412925"/>
                  </a:lnTo>
                  <a:lnTo>
                    <a:pt x="1625414" y="1412925"/>
                  </a:lnTo>
                  <a:lnTo>
                    <a:pt x="3838727" y="0"/>
                  </a:lnTo>
                  <a:close/>
                </a:path>
              </a:pathLst>
            </a:custGeom>
            <a:solidFill>
              <a:srgbClr val="536D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bk object 32"/>
            <p:cNvSpPr/>
            <p:nvPr userDrawn="1"/>
          </p:nvSpPr>
          <p:spPr>
            <a:xfrm>
              <a:off x="4458868" y="-11827"/>
              <a:ext cx="4685132" cy="170018"/>
            </a:xfrm>
            <a:custGeom>
              <a:avLst/>
              <a:gdLst/>
              <a:ahLst/>
              <a:cxnLst/>
              <a:rect l="l" t="t" r="r" b="b"/>
              <a:pathLst>
                <a:path w="9391650" h="1413510">
                  <a:moveTo>
                    <a:pt x="9391076" y="0"/>
                  </a:moveTo>
                  <a:lnTo>
                    <a:pt x="2213316" y="0"/>
                  </a:lnTo>
                  <a:lnTo>
                    <a:pt x="0" y="1412929"/>
                  </a:lnTo>
                  <a:lnTo>
                    <a:pt x="9391076" y="1412929"/>
                  </a:lnTo>
                  <a:lnTo>
                    <a:pt x="9391076" y="0"/>
                  </a:lnTo>
                  <a:close/>
                </a:path>
              </a:pathLst>
            </a:custGeom>
            <a:gradFill>
              <a:gsLst>
                <a:gs pos="0">
                  <a:srgbClr val="103064"/>
                </a:gs>
                <a:gs pos="100000">
                  <a:srgbClr val="17468F"/>
                </a:gs>
              </a:gsLst>
              <a:lin ang="0" scaled="0"/>
            </a:gra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52A43ECC-BBFF-4967-9F45-5667FFC0EE1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543820"/>
          </a:xfrm>
          <a:prstGeom prst="rect">
            <a:avLst/>
          </a:prstGeom>
        </p:spPr>
      </p:pic>
      <p:pic>
        <p:nvPicPr>
          <p:cNvPr id="18" name="Picture 17" descr="A picture containing food&#10;&#10;Description automatically generated">
            <a:extLst>
              <a:ext uri="{FF2B5EF4-FFF2-40B4-BE49-F238E27FC236}">
                <a16:creationId xmlns:a16="http://schemas.microsoft.com/office/drawing/2014/main" id="{C40504C9-4163-574F-BC54-F086696594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" b="19294"/>
          <a:stretch/>
        </p:blipFill>
        <p:spPr>
          <a:xfrm>
            <a:off x="6066692" y="4354414"/>
            <a:ext cx="842588" cy="51086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643D41E-4012-6A48-A9E5-FF5E929A278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631" y="4866336"/>
            <a:ext cx="875574" cy="121925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A6AAAD80-3A2F-8C46-8F1B-924231929F6E}"/>
              </a:ext>
            </a:extLst>
          </p:cNvPr>
          <p:cNvSpPr/>
          <p:nvPr userDrawn="1"/>
        </p:nvSpPr>
        <p:spPr>
          <a:xfrm>
            <a:off x="7404921" y="4409128"/>
            <a:ext cx="1591642" cy="563319"/>
          </a:xfrm>
          <a:prstGeom prst="roundRect">
            <a:avLst>
              <a:gd name="adj" fmla="val 20191"/>
            </a:avLst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65372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2B0A619-F6AA-4053-9D4A-55C4BC7B0046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55BF8B"/>
              </a:gs>
              <a:gs pos="96000">
                <a:srgbClr val="145E71"/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 userDrawn="1">
            <p:ph type="title"/>
          </p:nvPr>
        </p:nvSpPr>
        <p:spPr>
          <a:xfrm>
            <a:off x="685801" y="9097"/>
            <a:ext cx="8458200" cy="866834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ts val="3000"/>
              </a:lnSpc>
              <a:defRPr sz="2800" b="1" baseline="0">
                <a:solidFill>
                  <a:schemeClr val="tx2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ubtitle 2"/>
          <p:cNvSpPr>
            <a:spLocks noGrp="1"/>
          </p:cNvSpPr>
          <p:nvPr userDrawn="1">
            <p:ph type="subTitle" idx="1"/>
          </p:nvPr>
        </p:nvSpPr>
        <p:spPr>
          <a:xfrm>
            <a:off x="685801" y="1061976"/>
            <a:ext cx="7453858" cy="3429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tx2"/>
                </a:solidFill>
                <a:effectLst/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 userDrawn="1">
            <p:ph type="body" sz="quarter" idx="10"/>
          </p:nvPr>
        </p:nvSpPr>
        <p:spPr>
          <a:xfrm>
            <a:off x="685801" y="1890634"/>
            <a:ext cx="7393898" cy="779488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000"/>
              </a:lnSpc>
              <a:buNone/>
              <a:defRPr sz="1800" baseline="0">
                <a:solidFill>
                  <a:schemeClr val="tx2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C3D0F8F-59A2-423C-A3F9-4CCC5E04EB88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32F05D3-C03C-45E4-9FA9-D106B2E80059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86CBDE1-9FE4-4D39-8D29-C02C77614B0D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0310307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6082666" y="5045515"/>
            <a:ext cx="603083" cy="91188"/>
          </a:xfrm>
          <a:prstGeom prst="rect">
            <a:avLst/>
          </a:prstGeom>
          <a:solidFill>
            <a:srgbClr val="B01519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6677884" y="5045515"/>
            <a:ext cx="603083" cy="91188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7280966" y="5045515"/>
            <a:ext cx="603574" cy="91188"/>
          </a:xfrm>
          <a:prstGeom prst="rect">
            <a:avLst/>
          </a:prstGeom>
          <a:solidFill>
            <a:srgbClr val="292B6E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7870697" y="5045515"/>
            <a:ext cx="1273303" cy="91188"/>
          </a:xfrm>
          <a:prstGeom prst="rect">
            <a:avLst/>
          </a:prstGeom>
          <a:solidFill>
            <a:srgbClr val="4656A6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2" name="Rectangle 20"/>
          <p:cNvSpPr>
            <a:spLocks noChangeArrowheads="1"/>
          </p:cNvSpPr>
          <p:nvPr userDrawn="1"/>
        </p:nvSpPr>
        <p:spPr bwMode="auto">
          <a:xfrm>
            <a:off x="0" y="5045515"/>
            <a:ext cx="5679249" cy="91188"/>
          </a:xfrm>
          <a:prstGeom prst="rect">
            <a:avLst/>
          </a:prstGeom>
          <a:solidFill>
            <a:srgbClr val="17468F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5481058" y="5045515"/>
            <a:ext cx="603083" cy="91188"/>
          </a:xfrm>
          <a:prstGeom prst="rect">
            <a:avLst/>
          </a:prstGeom>
          <a:solidFill>
            <a:srgbClr val="55BF8B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 dirty="0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205979"/>
            <a:ext cx="8229600" cy="689591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6A71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5" name="Text Placeholder 7"/>
          <p:cNvSpPr>
            <a:spLocks noGrp="1"/>
          </p:cNvSpPr>
          <p:nvPr userDrawn="1">
            <p:ph type="body" sz="quarter" idx="10"/>
          </p:nvPr>
        </p:nvSpPr>
        <p:spPr>
          <a:xfrm>
            <a:off x="457200" y="1158875"/>
            <a:ext cx="8229600" cy="3341688"/>
          </a:xfrm>
        </p:spPr>
        <p:txBody>
          <a:bodyPr/>
          <a:lstStyle>
            <a:lvl1pPr marL="230188" indent="-230188">
              <a:buClr>
                <a:srgbClr val="005DAA"/>
              </a:buClr>
              <a:buFont typeface="Wingdings" panose="05000000000000000000" pitchFamily="2" charset="2"/>
              <a:buChar char="§"/>
              <a:defRPr sz="2000">
                <a:solidFill>
                  <a:srgbClr val="2D2D2D"/>
                </a:solidFill>
              </a:defRPr>
            </a:lvl1pPr>
            <a:lvl2pPr>
              <a:buClr>
                <a:srgbClr val="532E63"/>
              </a:buClr>
              <a:defRPr sz="2000">
                <a:solidFill>
                  <a:srgbClr val="2D2D2D"/>
                </a:solidFill>
              </a:defRPr>
            </a:lvl2pPr>
            <a:lvl3pPr>
              <a:buClr>
                <a:srgbClr val="9A3B26"/>
              </a:buClr>
              <a:defRPr sz="2000">
                <a:solidFill>
                  <a:srgbClr val="2D2D2D"/>
                </a:solidFill>
              </a:defRPr>
            </a:lvl3pPr>
            <a:lvl4pPr>
              <a:defRPr sz="20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256BCB5-3FA6-46A4-BD0C-A091D9F1922D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5B91796-8B0E-4339-853E-86194B92F336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B4E0A8E-0F30-4F8C-A535-BEEA20A4E70F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D19B2B3-1518-3440-AFD3-E7E0B409D22A}"/>
              </a:ext>
            </a:extLst>
          </p:cNvPr>
          <p:cNvSpPr/>
          <p:nvPr userDrawn="1"/>
        </p:nvSpPr>
        <p:spPr>
          <a:xfrm>
            <a:off x="914400" y="4424667"/>
            <a:ext cx="1404530" cy="497096"/>
          </a:xfrm>
          <a:prstGeom prst="roundRect">
            <a:avLst>
              <a:gd name="adj" fmla="val 20191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 descr="A picture containing food&#10;&#10;Description automatically generated">
            <a:extLst>
              <a:ext uri="{FF2B5EF4-FFF2-40B4-BE49-F238E27FC236}">
                <a16:creationId xmlns:a16="http://schemas.microsoft.com/office/drawing/2014/main" id="{254FF0E5-F6D8-E24C-98D4-EC8EAB6587F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0" y="4493208"/>
            <a:ext cx="510990" cy="36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52743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6082666" y="5045515"/>
            <a:ext cx="603083" cy="91188"/>
          </a:xfrm>
          <a:prstGeom prst="rect">
            <a:avLst/>
          </a:prstGeom>
          <a:solidFill>
            <a:srgbClr val="B01519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6677884" y="5045515"/>
            <a:ext cx="603083" cy="91188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7280966" y="5045515"/>
            <a:ext cx="603574" cy="91188"/>
          </a:xfrm>
          <a:prstGeom prst="rect">
            <a:avLst/>
          </a:prstGeom>
          <a:solidFill>
            <a:srgbClr val="292B6E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7870697" y="5045515"/>
            <a:ext cx="1273303" cy="91188"/>
          </a:xfrm>
          <a:prstGeom prst="rect">
            <a:avLst/>
          </a:prstGeom>
          <a:solidFill>
            <a:srgbClr val="4656A6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2" name="Rectangle 20"/>
          <p:cNvSpPr>
            <a:spLocks noChangeArrowheads="1"/>
          </p:cNvSpPr>
          <p:nvPr userDrawn="1"/>
        </p:nvSpPr>
        <p:spPr bwMode="auto">
          <a:xfrm>
            <a:off x="0" y="5045515"/>
            <a:ext cx="5679249" cy="91188"/>
          </a:xfrm>
          <a:prstGeom prst="rect">
            <a:avLst/>
          </a:prstGeom>
          <a:solidFill>
            <a:srgbClr val="17468F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5481058" y="5045515"/>
            <a:ext cx="603083" cy="91188"/>
          </a:xfrm>
          <a:prstGeom prst="rect">
            <a:avLst/>
          </a:prstGeom>
          <a:solidFill>
            <a:srgbClr val="55BF8B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 dirty="0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7200" y="205979"/>
            <a:ext cx="8229600" cy="689591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6A71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5" name="Text Placeholder 7"/>
          <p:cNvSpPr>
            <a:spLocks noGrp="1"/>
          </p:cNvSpPr>
          <p:nvPr userDrawn="1">
            <p:ph type="body" sz="quarter" idx="10"/>
          </p:nvPr>
        </p:nvSpPr>
        <p:spPr>
          <a:xfrm>
            <a:off x="457200" y="1158875"/>
            <a:ext cx="8229600" cy="3341688"/>
          </a:xfrm>
        </p:spPr>
        <p:txBody>
          <a:bodyPr/>
          <a:lstStyle>
            <a:lvl1pPr marL="230188" indent="-230188">
              <a:buClr>
                <a:srgbClr val="005DAA"/>
              </a:buClr>
              <a:buFont typeface="Wingdings" panose="05000000000000000000" pitchFamily="2" charset="2"/>
              <a:buChar char="§"/>
              <a:defRPr sz="2000">
                <a:solidFill>
                  <a:srgbClr val="2D2D2D"/>
                </a:solidFill>
              </a:defRPr>
            </a:lvl1pPr>
            <a:lvl2pPr>
              <a:buClr>
                <a:srgbClr val="532E63"/>
              </a:buClr>
              <a:defRPr sz="2000">
                <a:solidFill>
                  <a:srgbClr val="2D2D2D"/>
                </a:solidFill>
              </a:defRPr>
            </a:lvl2pPr>
            <a:lvl3pPr>
              <a:buClr>
                <a:srgbClr val="9A3B26"/>
              </a:buClr>
              <a:defRPr sz="2000">
                <a:solidFill>
                  <a:srgbClr val="2D2D2D"/>
                </a:solidFill>
              </a:defRPr>
            </a:lvl3pPr>
            <a:lvl4pPr>
              <a:defRPr sz="20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256BCB5-3FA6-46A4-BD0C-A091D9F1922D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5B91796-8B0E-4339-853E-86194B92F336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B4E0A8E-0F30-4F8C-A535-BEEA20A4E70F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9004021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 2 colum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6A71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3879669" cy="31432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 userDrawn="1">
            <p:ph idx="10"/>
          </p:nvPr>
        </p:nvSpPr>
        <p:spPr>
          <a:xfrm>
            <a:off x="4807131" y="1200151"/>
            <a:ext cx="3879669" cy="31432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416945D-7463-43F9-B460-2CF43DA200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82666" y="5045515"/>
            <a:ext cx="603083" cy="91188"/>
          </a:xfrm>
          <a:prstGeom prst="rect">
            <a:avLst/>
          </a:prstGeom>
          <a:solidFill>
            <a:srgbClr val="B01519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D9C951-7795-4013-A98F-41CA15626AB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677884" y="5045515"/>
            <a:ext cx="603083" cy="91188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138E91-A144-4218-9895-5E4D3582AD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280966" y="5045515"/>
            <a:ext cx="603574" cy="91188"/>
          </a:xfrm>
          <a:prstGeom prst="rect">
            <a:avLst/>
          </a:prstGeom>
          <a:solidFill>
            <a:srgbClr val="292B6E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F4E6B6-BDAE-40A5-9E22-D7B6320CBA1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0697" y="5045515"/>
            <a:ext cx="1273303" cy="91188"/>
          </a:xfrm>
          <a:prstGeom prst="rect">
            <a:avLst/>
          </a:prstGeom>
          <a:solidFill>
            <a:srgbClr val="4656A6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9" name="Rectangle 20">
            <a:extLst>
              <a:ext uri="{FF2B5EF4-FFF2-40B4-BE49-F238E27FC236}">
                <a16:creationId xmlns:a16="http://schemas.microsoft.com/office/drawing/2014/main" id="{E71CFAF4-5909-4817-B92D-CE4D29DFF70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5045515"/>
            <a:ext cx="5679249" cy="91188"/>
          </a:xfrm>
          <a:prstGeom prst="rect">
            <a:avLst/>
          </a:prstGeom>
          <a:solidFill>
            <a:srgbClr val="17468F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0E6DC0A-1388-4428-BA38-59223C425A4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81058" y="5045515"/>
            <a:ext cx="603083" cy="91188"/>
          </a:xfrm>
          <a:prstGeom prst="rect">
            <a:avLst/>
          </a:prstGeom>
          <a:solidFill>
            <a:srgbClr val="55BF8B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F318103-E3F0-462E-A0BE-161EC7EA9C7C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C2A256B-3279-4135-9C44-56940C3F4D28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D7CDBA5-E900-4510-9676-E670A0189CF4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1ADBBA4A-A984-A14C-8DE2-D8789E92FAB3}"/>
              </a:ext>
            </a:extLst>
          </p:cNvPr>
          <p:cNvSpPr/>
          <p:nvPr userDrawn="1"/>
        </p:nvSpPr>
        <p:spPr>
          <a:xfrm>
            <a:off x="914400" y="4424667"/>
            <a:ext cx="1404530" cy="497096"/>
          </a:xfrm>
          <a:prstGeom prst="roundRect">
            <a:avLst>
              <a:gd name="adj" fmla="val 20191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" name="Picture 25" descr="A picture containing food&#10;&#10;Description automatically generated">
            <a:extLst>
              <a:ext uri="{FF2B5EF4-FFF2-40B4-BE49-F238E27FC236}">
                <a16:creationId xmlns:a16="http://schemas.microsoft.com/office/drawing/2014/main" id="{0669AF9A-CF0A-5C4B-956D-2E5979EF89A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0" y="4493208"/>
            <a:ext cx="510990" cy="36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510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SLIDE 2 colum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3000"/>
              </a:lnSpc>
              <a:defRPr sz="2800" b="1" baseline="0">
                <a:solidFill>
                  <a:srgbClr val="006A71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3879669" cy="31432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 userDrawn="1">
            <p:ph idx="10"/>
          </p:nvPr>
        </p:nvSpPr>
        <p:spPr>
          <a:xfrm>
            <a:off x="4807131" y="1200151"/>
            <a:ext cx="3879669" cy="31432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24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742950" indent="-28575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18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416945D-7463-43F9-B460-2CF43DA200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082666" y="5045515"/>
            <a:ext cx="603083" cy="91188"/>
          </a:xfrm>
          <a:prstGeom prst="rect">
            <a:avLst/>
          </a:prstGeom>
          <a:solidFill>
            <a:srgbClr val="B01519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D9C951-7795-4013-A98F-41CA15626AB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677884" y="5045515"/>
            <a:ext cx="603083" cy="91188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138E91-A144-4218-9895-5E4D3582AD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280966" y="5045515"/>
            <a:ext cx="603574" cy="91188"/>
          </a:xfrm>
          <a:prstGeom prst="rect">
            <a:avLst/>
          </a:prstGeom>
          <a:solidFill>
            <a:srgbClr val="292B6E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F4E6B6-BDAE-40A5-9E22-D7B6320CBA1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0697" y="5045515"/>
            <a:ext cx="1273303" cy="91188"/>
          </a:xfrm>
          <a:prstGeom prst="rect">
            <a:avLst/>
          </a:prstGeom>
          <a:solidFill>
            <a:srgbClr val="4656A6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19" name="Rectangle 20">
            <a:extLst>
              <a:ext uri="{FF2B5EF4-FFF2-40B4-BE49-F238E27FC236}">
                <a16:creationId xmlns:a16="http://schemas.microsoft.com/office/drawing/2014/main" id="{E71CFAF4-5909-4817-B92D-CE4D29DFF70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5045515"/>
            <a:ext cx="5679249" cy="91188"/>
          </a:xfrm>
          <a:prstGeom prst="rect">
            <a:avLst/>
          </a:prstGeom>
          <a:solidFill>
            <a:srgbClr val="17468F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0E6DC0A-1388-4428-BA38-59223C425A4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81058" y="5045515"/>
            <a:ext cx="603083" cy="91188"/>
          </a:xfrm>
          <a:prstGeom prst="rect">
            <a:avLst/>
          </a:prstGeom>
          <a:solidFill>
            <a:srgbClr val="55BF8B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en-US" sz="1667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F318103-E3F0-462E-A0BE-161EC7EA9C7C}"/>
              </a:ext>
            </a:extLst>
          </p:cNvPr>
          <p:cNvGrpSpPr/>
          <p:nvPr userDrawn="1"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C2A256B-3279-4135-9C44-56940C3F4D28}"/>
                </a:ext>
              </a:extLst>
            </p:cNvPr>
            <p:cNvSpPr/>
            <p:nvPr userDrawn="1"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D7CDBA5-E900-4510-9676-E670A0189CF4}"/>
                </a:ext>
              </a:extLst>
            </p:cNvPr>
            <p:cNvSpPr/>
            <p:nvPr userDrawn="1"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noFill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5838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_background">
    <p:bg>
      <p:bgPr>
        <a:solidFill>
          <a:srgbClr val="006A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613" y="2441363"/>
            <a:ext cx="8294913" cy="871538"/>
          </a:xfrm>
          <a:prstGeom prst="rect">
            <a:avLst/>
          </a:prstGeom>
        </p:spPr>
        <p:txBody>
          <a:bodyPr anchor="b"/>
          <a:lstStyle>
            <a:lvl1pPr algn="l">
              <a:defRPr sz="36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179613" y="3516736"/>
            <a:ext cx="7772400" cy="426244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ts val="2200"/>
              </a:lnSpc>
              <a:buNone/>
              <a:defRPr sz="2000" baseline="0">
                <a:solidFill>
                  <a:schemeClr val="bg2"/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en-US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F2383A9-DB6F-0D41-8148-4889C8E0D7E8}"/>
              </a:ext>
            </a:extLst>
          </p:cNvPr>
          <p:cNvSpPr/>
          <p:nvPr userDrawn="1"/>
        </p:nvSpPr>
        <p:spPr>
          <a:xfrm>
            <a:off x="1886913" y="4019550"/>
            <a:ext cx="2036355" cy="720713"/>
          </a:xfrm>
          <a:prstGeom prst="roundRect">
            <a:avLst>
              <a:gd name="adj" fmla="val 20191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picture containing food&#10;&#10;Description automatically generated">
            <a:extLst>
              <a:ext uri="{FF2B5EF4-FFF2-40B4-BE49-F238E27FC236}">
                <a16:creationId xmlns:a16="http://schemas.microsoft.com/office/drawing/2014/main" id="{F4CD12FB-3166-8246-82D0-2E98BCD2CE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0" b="19294"/>
          <a:stretch/>
        </p:blipFill>
        <p:spPr>
          <a:xfrm>
            <a:off x="440924" y="4030406"/>
            <a:ext cx="996875" cy="6020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28BBB36-0D9E-B44A-AD75-1007DF32531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24" y="4646083"/>
            <a:ext cx="1032012" cy="14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9606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or_background">
    <p:bg>
      <p:bgPr>
        <a:solidFill>
          <a:srgbClr val="006A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D1EDB832-85DB-47C2-990D-C76F1161C2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27069" y="506186"/>
            <a:ext cx="4484352" cy="43463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613" y="2441363"/>
            <a:ext cx="8294913" cy="871538"/>
          </a:xfrm>
          <a:prstGeom prst="rect">
            <a:avLst/>
          </a:prstGeom>
        </p:spPr>
        <p:txBody>
          <a:bodyPr anchor="b"/>
          <a:lstStyle>
            <a:lvl1pPr algn="l">
              <a:defRPr sz="36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179613" y="3516736"/>
            <a:ext cx="7772400" cy="426244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ts val="2200"/>
              </a:lnSpc>
              <a:buNone/>
              <a:defRPr sz="2000" baseline="0">
                <a:solidFill>
                  <a:schemeClr val="bg2"/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7010CCD-32FB-5740-801E-C76BC2A95384}"/>
              </a:ext>
            </a:extLst>
          </p:cNvPr>
          <p:cNvSpPr/>
          <p:nvPr userDrawn="1"/>
        </p:nvSpPr>
        <p:spPr>
          <a:xfrm>
            <a:off x="1886913" y="4019550"/>
            <a:ext cx="2036355" cy="720713"/>
          </a:xfrm>
          <a:prstGeom prst="roundRect">
            <a:avLst>
              <a:gd name="adj" fmla="val 20191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picture containing food&#10;&#10;Description automatically generated">
            <a:extLst>
              <a:ext uri="{FF2B5EF4-FFF2-40B4-BE49-F238E27FC236}">
                <a16:creationId xmlns:a16="http://schemas.microsoft.com/office/drawing/2014/main" id="{5FD6086E-5FC1-CB46-A9A8-10B8FF08C6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0" b="19294"/>
          <a:stretch/>
        </p:blipFill>
        <p:spPr>
          <a:xfrm>
            <a:off x="440924" y="4030406"/>
            <a:ext cx="996875" cy="6020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C60AA1-249F-8E44-A6C1-FB85BD9E3FE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24" y="4646083"/>
            <a:ext cx="1032012" cy="14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001052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40"/>
          <a:stretch/>
        </p:blipFill>
        <p:spPr>
          <a:xfrm>
            <a:off x="1956" y="4251554"/>
            <a:ext cx="9144000" cy="883169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27218" y="2746824"/>
            <a:ext cx="6639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For more information, contact CDC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1-800-CDC-INFO (232-4636)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TTY:  1-888-232-6348    www.cdc.gov</a:t>
            </a: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b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</a:br>
            <a:r>
              <a:rPr lang="en-US" sz="1200" dirty="0">
                <a:solidFill>
                  <a:srgbClr val="2D2D2D"/>
                </a:solidFill>
                <a:latin typeface="Calibri" panose="020F0502020204030204" pitchFamily="34" charset="0"/>
              </a:rPr>
              <a:t>The findings and conclusions in this report are those of the authors and do not necessarily represent the official position of the Centers for Disease Control and Prevention.</a:t>
            </a:r>
          </a:p>
        </p:txBody>
      </p:sp>
      <p:pic>
        <p:nvPicPr>
          <p:cNvPr id="4" name="Picture 3" descr="Logos of the U.S. Department of Health and Human Services and the Centers for Disease Control and Prevention." title="Logo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46855"/>
            <a:ext cx="9144000" cy="887868"/>
          </a:xfrm>
          <a:prstGeom prst="rect">
            <a:avLst/>
          </a:prstGeom>
        </p:spPr>
      </p:pic>
      <p:grpSp>
        <p:nvGrpSpPr>
          <p:cNvPr id="2" name="Group 1"/>
          <p:cNvGrpSpPr/>
          <p:nvPr userDrawn="1"/>
        </p:nvGrpSpPr>
        <p:grpSpPr>
          <a:xfrm>
            <a:off x="0" y="4246855"/>
            <a:ext cx="9144000" cy="887868"/>
            <a:chOff x="0" y="-11827"/>
            <a:chExt cx="9144000" cy="170018"/>
          </a:xfrm>
        </p:grpSpPr>
        <p:sp>
          <p:nvSpPr>
            <p:cNvPr id="6" name="bk object 25"/>
            <p:cNvSpPr/>
            <p:nvPr userDrawn="1"/>
          </p:nvSpPr>
          <p:spPr>
            <a:xfrm>
              <a:off x="0" y="-11827"/>
              <a:ext cx="522365" cy="170018"/>
            </a:xfrm>
            <a:custGeom>
              <a:avLst/>
              <a:gdLst/>
              <a:ahLst/>
              <a:cxnLst/>
              <a:rect l="l" t="t" r="r" b="b"/>
              <a:pathLst>
                <a:path w="1047115" h="1413510">
                  <a:moveTo>
                    <a:pt x="1046875" y="0"/>
                  </a:moveTo>
                  <a:lnTo>
                    <a:pt x="0" y="0"/>
                  </a:lnTo>
                  <a:lnTo>
                    <a:pt x="0" y="1412925"/>
                  </a:lnTo>
                  <a:lnTo>
                    <a:pt x="869393" y="1412925"/>
                  </a:lnTo>
                  <a:lnTo>
                    <a:pt x="1046875" y="0"/>
                  </a:lnTo>
                  <a:close/>
                </a:path>
              </a:pathLst>
            </a:custGeom>
            <a:solidFill>
              <a:srgbClr val="1030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bk object 26"/>
            <p:cNvSpPr/>
            <p:nvPr userDrawn="1"/>
          </p:nvSpPr>
          <p:spPr>
            <a:xfrm>
              <a:off x="340051" y="-11827"/>
              <a:ext cx="863535" cy="170018"/>
            </a:xfrm>
            <a:custGeom>
              <a:avLst/>
              <a:gdLst/>
              <a:ahLst/>
              <a:cxnLst/>
              <a:rect l="l" t="t" r="r" b="b"/>
              <a:pathLst>
                <a:path w="1731010" h="1413510">
                  <a:moveTo>
                    <a:pt x="1730918" y="0"/>
                  </a:moveTo>
                  <a:lnTo>
                    <a:pt x="179633" y="0"/>
                  </a:lnTo>
                  <a:lnTo>
                    <a:pt x="0" y="1412925"/>
                  </a:lnTo>
                  <a:lnTo>
                    <a:pt x="1296345" y="1412925"/>
                  </a:lnTo>
                  <a:lnTo>
                    <a:pt x="1730918" y="0"/>
                  </a:lnTo>
                  <a:close/>
                </a:path>
              </a:pathLst>
            </a:custGeom>
            <a:solidFill>
              <a:srgbClr val="1D5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bk object 27"/>
            <p:cNvSpPr/>
            <p:nvPr userDrawn="1"/>
          </p:nvSpPr>
          <p:spPr>
            <a:xfrm>
              <a:off x="878274" y="-11827"/>
              <a:ext cx="1343452" cy="170018"/>
            </a:xfrm>
            <a:custGeom>
              <a:avLst/>
              <a:gdLst/>
              <a:ahLst/>
              <a:cxnLst/>
              <a:rect l="l" t="t" r="r" b="b"/>
              <a:pathLst>
                <a:path w="2693035" h="1413510">
                  <a:moveTo>
                    <a:pt x="2692774" y="0"/>
                  </a:moveTo>
                  <a:lnTo>
                    <a:pt x="435654" y="0"/>
                  </a:lnTo>
                  <a:lnTo>
                    <a:pt x="0" y="1412925"/>
                  </a:lnTo>
                  <a:lnTo>
                    <a:pt x="1878492" y="1412925"/>
                  </a:lnTo>
                  <a:lnTo>
                    <a:pt x="2692774" y="0"/>
                  </a:lnTo>
                  <a:close/>
                </a:path>
              </a:pathLst>
            </a:custGeom>
            <a:solidFill>
              <a:srgbClr val="1030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bk object 28"/>
            <p:cNvSpPr/>
            <p:nvPr userDrawn="1"/>
          </p:nvSpPr>
          <p:spPr>
            <a:xfrm>
              <a:off x="1654598" y="-11827"/>
              <a:ext cx="1362458" cy="170018"/>
            </a:xfrm>
            <a:custGeom>
              <a:avLst/>
              <a:gdLst/>
              <a:ahLst/>
              <a:cxnLst/>
              <a:rect l="l" t="t" r="r" b="b"/>
              <a:pathLst>
                <a:path w="2731134" h="1413510">
                  <a:moveTo>
                    <a:pt x="2730969" y="0"/>
                  </a:moveTo>
                  <a:lnTo>
                    <a:pt x="816445" y="0"/>
                  </a:lnTo>
                  <a:lnTo>
                    <a:pt x="0" y="1412925"/>
                  </a:lnTo>
                  <a:lnTo>
                    <a:pt x="1593978" y="1412925"/>
                  </a:lnTo>
                  <a:lnTo>
                    <a:pt x="2730969" y="0"/>
                  </a:lnTo>
                  <a:close/>
                </a:path>
              </a:pathLst>
            </a:custGeom>
            <a:solidFill>
              <a:srgbClr val="1E59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bk object 29"/>
            <p:cNvSpPr/>
            <p:nvPr userDrawn="1"/>
          </p:nvSpPr>
          <p:spPr>
            <a:xfrm>
              <a:off x="2304805" y="-11827"/>
              <a:ext cx="937659" cy="170018"/>
            </a:xfrm>
            <a:custGeom>
              <a:avLst/>
              <a:gdLst/>
              <a:ahLst/>
              <a:cxnLst/>
              <a:rect l="l" t="t" r="r" b="b"/>
              <a:pathLst>
                <a:path w="1879600" h="1413510">
                  <a:moveTo>
                    <a:pt x="1879368" y="0"/>
                  </a:moveTo>
                  <a:lnTo>
                    <a:pt x="1140221" y="0"/>
                  </a:lnTo>
                  <a:lnTo>
                    <a:pt x="0" y="1412925"/>
                  </a:lnTo>
                  <a:lnTo>
                    <a:pt x="621900" y="1412925"/>
                  </a:lnTo>
                  <a:lnTo>
                    <a:pt x="1879368" y="0"/>
                  </a:lnTo>
                  <a:close/>
                </a:path>
              </a:pathLst>
            </a:custGeom>
            <a:solidFill>
              <a:srgbClr val="1746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bk object 30"/>
            <p:cNvSpPr/>
            <p:nvPr userDrawn="1"/>
          </p:nvSpPr>
          <p:spPr>
            <a:xfrm>
              <a:off x="2554809" y="-11827"/>
              <a:ext cx="2483849" cy="170018"/>
            </a:xfrm>
            <a:custGeom>
              <a:avLst/>
              <a:gdLst/>
              <a:ahLst/>
              <a:cxnLst/>
              <a:rect l="l" t="t" r="r" b="b"/>
              <a:pathLst>
                <a:path w="4979034" h="1413510">
                  <a:moveTo>
                    <a:pt x="4978576" y="0"/>
                  </a:moveTo>
                  <a:lnTo>
                    <a:pt x="1262846" y="0"/>
                  </a:lnTo>
                  <a:lnTo>
                    <a:pt x="0" y="1412925"/>
                  </a:lnTo>
                  <a:lnTo>
                    <a:pt x="3093828" y="1412925"/>
                  </a:lnTo>
                  <a:lnTo>
                    <a:pt x="4978576" y="0"/>
                  </a:lnTo>
                  <a:close/>
                </a:path>
              </a:pathLst>
            </a:custGeom>
            <a:solidFill>
              <a:srgbClr val="1E59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bk object 31"/>
            <p:cNvSpPr/>
            <p:nvPr userDrawn="1"/>
          </p:nvSpPr>
          <p:spPr>
            <a:xfrm>
              <a:off x="3835845" y="-11827"/>
              <a:ext cx="1915234" cy="170018"/>
            </a:xfrm>
            <a:custGeom>
              <a:avLst/>
              <a:gdLst/>
              <a:ahLst/>
              <a:cxnLst/>
              <a:rect l="l" t="t" r="r" b="b"/>
              <a:pathLst>
                <a:path w="3839209" h="1413510">
                  <a:moveTo>
                    <a:pt x="3838727" y="0"/>
                  </a:moveTo>
                  <a:lnTo>
                    <a:pt x="1891189" y="0"/>
                  </a:lnTo>
                  <a:lnTo>
                    <a:pt x="0" y="1412925"/>
                  </a:lnTo>
                  <a:lnTo>
                    <a:pt x="1625414" y="1412925"/>
                  </a:lnTo>
                  <a:lnTo>
                    <a:pt x="3838727" y="0"/>
                  </a:lnTo>
                  <a:close/>
                </a:path>
              </a:pathLst>
            </a:custGeom>
            <a:solidFill>
              <a:srgbClr val="536D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bk object 32"/>
            <p:cNvSpPr/>
            <p:nvPr userDrawn="1"/>
          </p:nvSpPr>
          <p:spPr>
            <a:xfrm>
              <a:off x="4458868" y="-11827"/>
              <a:ext cx="4685132" cy="170018"/>
            </a:xfrm>
            <a:custGeom>
              <a:avLst/>
              <a:gdLst/>
              <a:ahLst/>
              <a:cxnLst/>
              <a:rect l="l" t="t" r="r" b="b"/>
              <a:pathLst>
                <a:path w="9391650" h="1413510">
                  <a:moveTo>
                    <a:pt x="9391076" y="0"/>
                  </a:moveTo>
                  <a:lnTo>
                    <a:pt x="2213316" y="0"/>
                  </a:lnTo>
                  <a:lnTo>
                    <a:pt x="0" y="1412929"/>
                  </a:lnTo>
                  <a:lnTo>
                    <a:pt x="9391076" y="1412929"/>
                  </a:lnTo>
                  <a:lnTo>
                    <a:pt x="9391076" y="0"/>
                  </a:lnTo>
                  <a:close/>
                </a:path>
              </a:pathLst>
            </a:custGeom>
            <a:gradFill>
              <a:gsLst>
                <a:gs pos="0">
                  <a:srgbClr val="103064"/>
                </a:gs>
                <a:gs pos="100000">
                  <a:srgbClr val="17468F"/>
                </a:gs>
              </a:gsLst>
              <a:lin ang="0" scaled="0"/>
            </a:gra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708E3E0E-8007-4E08-9AE4-D29BCAE7C5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5" r="19754"/>
          <a:stretch/>
        </p:blipFill>
        <p:spPr>
          <a:xfrm>
            <a:off x="5334256" y="175641"/>
            <a:ext cx="3684774" cy="3475844"/>
          </a:xfrm>
          <a:prstGeom prst="rect">
            <a:avLst/>
          </a:prstGeom>
        </p:spPr>
      </p:pic>
      <p:pic>
        <p:nvPicPr>
          <p:cNvPr id="17" name="Picture 16" descr="A picture containing food&#10;&#10;Description automatically generated">
            <a:extLst>
              <a:ext uri="{FF2B5EF4-FFF2-40B4-BE49-F238E27FC236}">
                <a16:creationId xmlns:a16="http://schemas.microsoft.com/office/drawing/2014/main" id="{422592C5-2DF1-6247-ADF5-DA5B074C81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" b="19294"/>
          <a:stretch/>
        </p:blipFill>
        <p:spPr>
          <a:xfrm>
            <a:off x="6066692" y="4354414"/>
            <a:ext cx="842588" cy="51086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4919446-9FF0-9A4B-846C-1FD07E7E892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631" y="4866336"/>
            <a:ext cx="875574" cy="121925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CBC1CDD5-5881-3A4A-9703-D48BCDA87D3F}"/>
              </a:ext>
            </a:extLst>
          </p:cNvPr>
          <p:cNvSpPr/>
          <p:nvPr userDrawn="1"/>
        </p:nvSpPr>
        <p:spPr>
          <a:xfrm>
            <a:off x="7404921" y="4409128"/>
            <a:ext cx="1591642" cy="563319"/>
          </a:xfrm>
          <a:prstGeom prst="roundRect">
            <a:avLst>
              <a:gd name="adj" fmla="val 20191"/>
            </a:avLst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84295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996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24" r:id="rId2"/>
    <p:sldLayoutId id="2147483811" r:id="rId3"/>
    <p:sldLayoutId id="2147483827" r:id="rId4"/>
    <p:sldLayoutId id="2147483815" r:id="rId5"/>
    <p:sldLayoutId id="2147483828" r:id="rId6"/>
    <p:sldLayoutId id="2147483823" r:id="rId7"/>
    <p:sldLayoutId id="2147483826" r:id="rId8"/>
    <p:sldLayoutId id="2147483822" r:id="rId9"/>
    <p:sldLayoutId id="2147483825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panose="020B0503030403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2D2D2D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2D2D2D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2D2D2D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2D2D2D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2D2D2D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tiff"/><Relationship Id="rId5" Type="http://schemas.openxmlformats.org/officeDocument/2006/relationships/hyperlink" Target="https://www.edwards.af.mil/News/Photos/igphoto/2002299015/" TargetMode="External"/><Relationship Id="rId4" Type="http://schemas.openxmlformats.org/officeDocument/2006/relationships/hyperlink" Target="https://www.fema.gov/media-library/assets/images/18749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eg"/><Relationship Id="rId4" Type="http://schemas.openxmlformats.org/officeDocument/2006/relationships/hyperlink" Target="https://commons.wikimedia.org/wiki/File:Governor_Hogan_Visits_Howard_County_Emergency_Operations_Center_(28646381650)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Freetown_Emergency_Operations_Center.jpg" TargetMode="External"/><Relationship Id="rId5" Type="http://schemas.openxmlformats.org/officeDocument/2006/relationships/image" Target="../media/image15.png"/><Relationship Id="rId4" Type="http://schemas.openxmlformats.org/officeDocument/2006/relationships/hyperlink" Target="https://phil.cdc.gov/Details.aspx?pid=1781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3"/>
          <p:cNvSpPr>
            <a:spLocks noGrp="1"/>
          </p:cNvSpPr>
          <p:nvPr>
            <p:ph type="title"/>
          </p:nvPr>
        </p:nvSpPr>
        <p:spPr>
          <a:xfrm>
            <a:off x="522515" y="9097"/>
            <a:ext cx="8621486" cy="866834"/>
          </a:xfrm>
        </p:spPr>
        <p:txBody>
          <a:bodyPr/>
          <a:lstStyle/>
          <a:p>
            <a:r>
              <a:rPr lang="en-US" sz="2000" dirty="0">
                <a:latin typeface="Arial" pitchFamily="34" charset="0"/>
                <a:cs typeface="Arial" pitchFamily="34" charset="0"/>
              </a:rPr>
              <a:t>Emergency Operations Center Design and Equipment Considerations</a:t>
            </a:r>
            <a:endParaRPr lang="en-US" altLang="en-US" sz="2000" dirty="0"/>
          </a:p>
        </p:txBody>
      </p:sp>
      <p:pic>
        <p:nvPicPr>
          <p:cNvPr id="7172" name="Picture 6" descr="Logos of the United States Department of Health and Human Services and Centers for Disease Control and Preventio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886325"/>
            <a:ext cx="19050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78263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Layouts</a:t>
            </a:r>
          </a:p>
        </p:txBody>
      </p:sp>
      <p:pic>
        <p:nvPicPr>
          <p:cNvPr id="1026" name="Picture 2" descr="People wearing masks as protective equipment during COVID-19.">
            <a:extLst>
              <a:ext uri="{FF2B5EF4-FFF2-40B4-BE49-F238E27FC236}">
                <a16:creationId xmlns:a16="http://schemas.microsoft.com/office/drawing/2014/main" id="{826B01E5-704C-D14C-AA77-861F45450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211" y="775063"/>
            <a:ext cx="4295912" cy="286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0A03C3F-24E4-5B4D-A939-7CBE0AB32712}"/>
              </a:ext>
            </a:extLst>
          </p:cNvPr>
          <p:cNvSpPr txBox="1"/>
          <p:nvPr/>
        </p:nvSpPr>
        <p:spPr>
          <a:xfrm>
            <a:off x="4680995" y="3640183"/>
            <a:ext cx="31341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FEMA/Alexis Hall, 2020.</a:t>
            </a:r>
            <a:r>
              <a:rPr lang="en-US" sz="11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Ohio EOC, Columbus, Ohio.</a:t>
            </a:r>
            <a:endParaRPr lang="en-US" sz="1100" dirty="0">
              <a:solidFill>
                <a:srgbClr val="2D2D2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A4F49B-3E02-0948-812C-688FE1E89E2E}"/>
              </a:ext>
            </a:extLst>
          </p:cNvPr>
          <p:cNvSpPr/>
          <p:nvPr/>
        </p:nvSpPr>
        <p:spPr>
          <a:xfrm>
            <a:off x="457200" y="3379520"/>
            <a:ext cx="292573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Giancarlo Casem/ U.S. Air Force</a:t>
            </a:r>
            <a:r>
              <a:rPr lang="en-US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12 May 2020.</a:t>
            </a:r>
            <a:endParaRPr lang="en-US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047796-ACE4-484C-8102-F6F877CEA7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220" y="1624498"/>
            <a:ext cx="3116712" cy="175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49767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Layouts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61D479A6-7919-A948-A152-F46B57A18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4625" y="2706638"/>
            <a:ext cx="3443064" cy="2295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neweocopsrm">
            <a:extLst>
              <a:ext uri="{FF2B5EF4-FFF2-40B4-BE49-F238E27FC236}">
                <a16:creationId xmlns:a16="http://schemas.microsoft.com/office/drawing/2014/main" id="{FA782920-9A83-8345-8975-468450C96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8268" y="135364"/>
            <a:ext cx="3683781" cy="243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2EAC97DF-2BA4-714C-9DE0-89DA328C8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239" y="1461616"/>
            <a:ext cx="3432705" cy="2094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33657822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5D2D39-8FD7-984F-8149-37C0C068F9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65650"/>
            <a:ext cx="4326562" cy="28879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3BBCEC1-109E-B24A-BE32-21B62417375E}"/>
              </a:ext>
            </a:extLst>
          </p:cNvPr>
          <p:cNvSpPr txBox="1"/>
          <p:nvPr/>
        </p:nvSpPr>
        <p:spPr>
          <a:xfrm>
            <a:off x="4572000" y="3213301"/>
            <a:ext cx="441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Maryland GovPics, 10 August 2016.</a:t>
            </a:r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Howard County EOC, Maryland, USA.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E75661-D61E-D544-A66C-B8F508117063}"/>
              </a:ext>
            </a:extLst>
          </p:cNvPr>
          <p:cNvSpPr txBox="1"/>
          <p:nvPr/>
        </p:nvSpPr>
        <p:spPr>
          <a:xfrm>
            <a:off x="457200" y="3769186"/>
            <a:ext cx="37245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CDC/Jim </a:t>
            </a:r>
            <a:r>
              <a:rPr lang="en-US" sz="1100" dirty="0" err="1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Banaski</a:t>
            </a:r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January 2017. </a:t>
            </a:r>
            <a:r>
              <a:rPr lang="en-US" sz="1100" dirty="0" err="1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Instituto</a:t>
            </a:r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Nacional de </a:t>
            </a:r>
            <a:r>
              <a:rPr lang="en-US" sz="1100" dirty="0" err="1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Salud</a:t>
            </a:r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EOC, Colombia.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57" y="978203"/>
            <a:ext cx="3641749" cy="2731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383017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Features - Boardroom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C1CDFF-4BEE-3B47-A429-61325B173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8925" y="1121796"/>
            <a:ext cx="3892281" cy="28937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010" y="3595477"/>
            <a:ext cx="5642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During COVID-19, ensure spacing between chairs complies with physical distancing guidelines.</a:t>
            </a:r>
          </a:p>
        </p:txBody>
      </p:sp>
    </p:spTree>
    <p:extLst>
      <p:ext uri="{BB962C8B-B14F-4D97-AF65-F5344CB8AC3E}">
        <p14:creationId xmlns:p14="http://schemas.microsoft.com/office/powerpoint/2010/main" val="975505147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Features - Mission Control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11C9022-AF4D-FC40-8C02-3591385B5E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71" y="1030242"/>
            <a:ext cx="5823857" cy="338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249480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Features - Market Place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95B944-0045-0542-8EBE-CE4611810B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6008" y="1064784"/>
            <a:ext cx="6173107" cy="368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933994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Equipment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02353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n-US" sz="2400" dirty="0"/>
              <a:t>The equipment in an EOC should:</a:t>
            </a:r>
          </a:p>
          <a:p>
            <a:pPr lvl="1">
              <a:buClr>
                <a:srgbClr val="006A71"/>
              </a:buClr>
            </a:pPr>
            <a:r>
              <a:rPr lang="en-US" sz="2200" dirty="0"/>
              <a:t>Reflect the scope and design of the facility</a:t>
            </a:r>
          </a:p>
          <a:p>
            <a:pPr lvl="1">
              <a:buClr>
                <a:srgbClr val="006A71"/>
              </a:buClr>
            </a:pPr>
            <a:r>
              <a:rPr lang="en-US" sz="2200" dirty="0"/>
              <a:t>Be sufficient to support the EOC’s functions</a:t>
            </a:r>
          </a:p>
          <a:p>
            <a:pPr lvl="1">
              <a:buClr>
                <a:srgbClr val="006A71"/>
              </a:buClr>
            </a:pPr>
            <a:r>
              <a:rPr lang="en-US" sz="2200" dirty="0"/>
              <a:t>Be optimized for long-term sustainability</a:t>
            </a:r>
          </a:p>
          <a:p>
            <a:pPr lvl="1">
              <a:buClr>
                <a:srgbClr val="006A71"/>
              </a:buClr>
            </a:pPr>
            <a:r>
              <a:rPr lang="en-US" sz="2200" dirty="0"/>
              <a:t>Be cleaned/disinfected regularly (especially during COVID-19)</a:t>
            </a:r>
          </a:p>
          <a:p>
            <a:pPr marL="0" indent="0">
              <a:buClr>
                <a:srgbClr val="006A71"/>
              </a:buClr>
              <a:buNone/>
            </a:pPr>
            <a:r>
              <a:rPr lang="en-US" sz="2400" dirty="0"/>
              <a:t>Personnel in the EOC must be trained in the use of equipment as part of their on-boarding as well as through regular refresher training. </a:t>
            </a:r>
          </a:p>
          <a:p>
            <a:pPr>
              <a:buClr>
                <a:srgbClr val="006A71"/>
              </a:buClr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49416322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Hot, Warm, and Cold Facilities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6190456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n-US" sz="2400" dirty="0"/>
              <a:t>Hot: Fully equipped, utilities working, shortest EOC activation period required.</a:t>
            </a:r>
            <a:br>
              <a:rPr lang="en-US" sz="2400" dirty="0"/>
            </a:br>
            <a:endParaRPr lang="en-US" sz="2400" dirty="0"/>
          </a:p>
          <a:p>
            <a:pPr>
              <a:buClr>
                <a:srgbClr val="006A71"/>
              </a:buClr>
            </a:pPr>
            <a:r>
              <a:rPr lang="en-US" sz="2400" dirty="0"/>
              <a:t>Warm: Some systems/equipment in place, moderate EOC activation period required.</a:t>
            </a:r>
            <a:br>
              <a:rPr lang="en-US" sz="2400" dirty="0"/>
            </a:br>
            <a:endParaRPr lang="en-US" sz="2400" dirty="0"/>
          </a:p>
          <a:p>
            <a:pPr>
              <a:buClr>
                <a:srgbClr val="006A71"/>
              </a:buClr>
            </a:pPr>
            <a:r>
              <a:rPr lang="en-US" sz="2400" dirty="0"/>
              <a:t>Cold:	Not equipped, utilities not working, longest EOC activation period required.</a:t>
            </a:r>
          </a:p>
          <a:p>
            <a:pPr>
              <a:buClr>
                <a:srgbClr val="006A71"/>
              </a:buClr>
            </a:pP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48F280-FBCC-0B40-846D-05A4F39CB5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656" y="1033071"/>
            <a:ext cx="2182035" cy="3467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815762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EOC Design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n-US" sz="2400" dirty="0"/>
              <a:t>A properly-designed EOC should:</a:t>
            </a:r>
          </a:p>
          <a:p>
            <a:pPr lvl="1">
              <a:buClr>
                <a:srgbClr val="006A71"/>
              </a:buClr>
            </a:pPr>
            <a:r>
              <a:rPr lang="en-US" sz="2100" dirty="0"/>
              <a:t>Serve as an effective and efficient facility for coordinating emergency response efforts</a:t>
            </a:r>
          </a:p>
          <a:p>
            <a:pPr lvl="1">
              <a:buClr>
                <a:srgbClr val="006A71"/>
              </a:buClr>
            </a:pPr>
            <a:r>
              <a:rPr lang="en-US" sz="2100" dirty="0"/>
              <a:t>Serve a number of uses including operations, training, and meetings </a:t>
            </a:r>
          </a:p>
          <a:p>
            <a:pPr lvl="1">
              <a:buClr>
                <a:srgbClr val="006A71"/>
              </a:buClr>
            </a:pPr>
            <a:r>
              <a:rPr lang="en-US" sz="2100" dirty="0"/>
              <a:t>Optimize communication and coordination by effective information management and presentation</a:t>
            </a:r>
          </a:p>
          <a:p>
            <a:pPr lvl="1">
              <a:buClr>
                <a:srgbClr val="006A71"/>
              </a:buClr>
            </a:pPr>
            <a:r>
              <a:rPr lang="en-US" sz="2100" dirty="0"/>
              <a:t>Maintain a safe working environment for personnel, including appropriate infection prevention measures</a:t>
            </a:r>
          </a:p>
        </p:txBody>
      </p:sp>
    </p:spTree>
    <p:extLst>
      <p:ext uri="{BB962C8B-B14F-4D97-AF65-F5344CB8AC3E}">
        <p14:creationId xmlns:p14="http://schemas.microsoft.com/office/powerpoint/2010/main" val="981460449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EOC 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n-US" dirty="0"/>
              <a:t>Factors to consider when selecting a facility for the EOC</a:t>
            </a:r>
          </a:p>
          <a:p>
            <a:pPr lvl="1">
              <a:buClr>
                <a:srgbClr val="006A71"/>
              </a:buClr>
            </a:pPr>
            <a:r>
              <a:rPr lang="en-US" dirty="0"/>
              <a:t>Accessibility</a:t>
            </a:r>
          </a:p>
          <a:p>
            <a:pPr lvl="1">
              <a:buClr>
                <a:srgbClr val="006A71"/>
              </a:buClr>
            </a:pPr>
            <a:r>
              <a:rPr lang="en-US" dirty="0"/>
              <a:t>Safety</a:t>
            </a:r>
          </a:p>
          <a:p>
            <a:pPr lvl="1">
              <a:buClr>
                <a:srgbClr val="006A71"/>
              </a:buClr>
            </a:pPr>
            <a:r>
              <a:rPr lang="en-US" dirty="0"/>
              <a:t>Size (particularly to ensure physical distance during COVID-19)</a:t>
            </a:r>
          </a:p>
          <a:p>
            <a:pPr lvl="1">
              <a:buClr>
                <a:srgbClr val="006A71"/>
              </a:buClr>
            </a:pPr>
            <a:r>
              <a:rPr lang="en-US" dirty="0"/>
              <a:t>Systems capability</a:t>
            </a:r>
          </a:p>
          <a:p>
            <a:pPr lvl="1">
              <a:buClr>
                <a:srgbClr val="006A71"/>
              </a:buClr>
            </a:pPr>
            <a:r>
              <a:rPr lang="en-US" dirty="0"/>
              <a:t>Survivability</a:t>
            </a:r>
          </a:p>
          <a:p>
            <a:pPr lvl="1">
              <a:buClr>
                <a:srgbClr val="006A71"/>
              </a:buClr>
            </a:pPr>
            <a:r>
              <a:rPr lang="en-US" dirty="0"/>
              <a:t>Versatility</a:t>
            </a:r>
          </a:p>
          <a:p>
            <a:pPr>
              <a:buClr>
                <a:srgbClr val="006A71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5334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EOC Design</a:t>
            </a:r>
          </a:p>
        </p:txBody>
      </p:sp>
    </p:spTree>
    <p:extLst>
      <p:ext uri="{BB962C8B-B14F-4D97-AF65-F5344CB8AC3E}">
        <p14:creationId xmlns:p14="http://schemas.microsoft.com/office/powerpoint/2010/main" val="806461162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9613" y="2441363"/>
            <a:ext cx="8674455" cy="871538"/>
          </a:xfrm>
        </p:spPr>
        <p:txBody>
          <a:bodyPr/>
          <a:lstStyle/>
          <a:p>
            <a:r>
              <a:rPr lang="en-US" sz="3200" dirty="0"/>
              <a:t>EOC Equipment</a:t>
            </a:r>
          </a:p>
        </p:txBody>
      </p:sp>
    </p:spTree>
    <p:extLst>
      <p:ext uri="{BB962C8B-B14F-4D97-AF65-F5344CB8AC3E}">
        <p14:creationId xmlns:p14="http://schemas.microsoft.com/office/powerpoint/2010/main" val="1262379333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EOC Equipment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36214"/>
            <a:ext cx="8158294" cy="3341688"/>
          </a:xfrm>
        </p:spPr>
        <p:txBody>
          <a:bodyPr/>
          <a:lstStyle/>
          <a:p>
            <a:pPr marL="0" indent="0" algn="ctr">
              <a:buClr>
                <a:srgbClr val="006A71"/>
              </a:buClr>
              <a:buNone/>
            </a:pPr>
            <a:endParaRPr lang="en-US" sz="2400" dirty="0"/>
          </a:p>
          <a:p>
            <a:pPr marL="0" indent="0" algn="ctr">
              <a:buClr>
                <a:srgbClr val="006A71"/>
              </a:buClr>
              <a:buNone/>
            </a:pPr>
            <a:r>
              <a:rPr lang="en-US" sz="2400" dirty="0"/>
              <a:t>The main function of an Emergency Operations Center is coordination, so ensuring that it is stocked with the necessary equipment and supplies is critical.</a:t>
            </a:r>
          </a:p>
          <a:p>
            <a:pPr marL="0" indent="0" algn="ctr">
              <a:buClr>
                <a:srgbClr val="006A71"/>
              </a:buClr>
              <a:buNone/>
            </a:pPr>
            <a:endParaRPr lang="en-US" sz="2400" dirty="0"/>
          </a:p>
          <a:p>
            <a:pPr marL="0" indent="0" algn="ctr">
              <a:buClr>
                <a:srgbClr val="006A71"/>
              </a:buClr>
              <a:buNone/>
            </a:pPr>
            <a:r>
              <a:rPr lang="en-US" sz="2400" i="1" dirty="0"/>
              <a:t>In a COVID-19 environment, this can mean additional cleaning supplies and equipment to support physical distancing guidelines. </a:t>
            </a:r>
          </a:p>
        </p:txBody>
      </p:sp>
    </p:spTree>
    <p:extLst>
      <p:ext uri="{BB962C8B-B14F-4D97-AF65-F5344CB8AC3E}">
        <p14:creationId xmlns:p14="http://schemas.microsoft.com/office/powerpoint/2010/main" val="427143545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EOC Equipment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36214"/>
            <a:ext cx="8158294" cy="3315811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n-US" sz="1600" dirty="0"/>
              <a:t>Auxiliary Power</a:t>
            </a:r>
          </a:p>
          <a:p>
            <a:pPr lvl="1">
              <a:buClr>
                <a:srgbClr val="006A71"/>
              </a:buClr>
            </a:pPr>
            <a:r>
              <a:rPr lang="en-US" sz="1600" dirty="0"/>
              <a:t>Generators, uninterrupted power systems, &amp; surge protection</a:t>
            </a:r>
          </a:p>
          <a:p>
            <a:pPr>
              <a:buClr>
                <a:srgbClr val="006A71"/>
              </a:buClr>
            </a:pPr>
            <a:r>
              <a:rPr lang="en-US" sz="1600" dirty="0"/>
              <a:t>Mechanical</a:t>
            </a:r>
          </a:p>
          <a:p>
            <a:pPr lvl="1">
              <a:buClr>
                <a:srgbClr val="006A71"/>
              </a:buClr>
            </a:pPr>
            <a:r>
              <a:rPr lang="en-US" sz="1600" dirty="0"/>
              <a:t>Lighting, backup systems &amp; equipment, flashlights, batteries, &amp; bulbs</a:t>
            </a:r>
          </a:p>
          <a:p>
            <a:pPr>
              <a:buClr>
                <a:srgbClr val="006A71"/>
              </a:buClr>
            </a:pPr>
            <a:r>
              <a:rPr lang="en-US" sz="1600" dirty="0"/>
              <a:t>Communications</a:t>
            </a:r>
          </a:p>
          <a:p>
            <a:pPr lvl="1">
              <a:buClr>
                <a:srgbClr val="006A71"/>
              </a:buClr>
            </a:pPr>
            <a:r>
              <a:rPr lang="en-US" sz="1600" dirty="0"/>
              <a:t>Phones/Cell Phones, Radios (inter-personnel and inter-agency), commercial radios, TV cable and satellite connections</a:t>
            </a:r>
          </a:p>
          <a:p>
            <a:pPr>
              <a:buClr>
                <a:srgbClr val="006A71"/>
              </a:buClr>
            </a:pPr>
            <a:r>
              <a:rPr lang="en-US" sz="1600" dirty="0"/>
              <a:t>Displays </a:t>
            </a:r>
          </a:p>
          <a:p>
            <a:pPr lvl="1">
              <a:buClr>
                <a:srgbClr val="006A71"/>
              </a:buClr>
            </a:pPr>
            <a:r>
              <a:rPr lang="en-US" sz="1600" dirty="0"/>
              <a:t>Maps, charts/displays, projectors with screens, white or chalk boards, electronic boards, bulletin boards, easels with flipcharts/pads, monitors, projectors, etc. </a:t>
            </a:r>
          </a:p>
          <a:p>
            <a:pPr>
              <a:buClr>
                <a:srgbClr val="006A71"/>
              </a:buClr>
            </a:pPr>
            <a:r>
              <a:rPr lang="en-US" sz="1600" dirty="0"/>
              <a:t>Furniture</a:t>
            </a:r>
          </a:p>
          <a:p>
            <a:pPr lvl="1">
              <a:buClr>
                <a:srgbClr val="006A71"/>
              </a:buClr>
            </a:pPr>
            <a:r>
              <a:rPr lang="en-US" sz="1600" dirty="0"/>
              <a:t>Tables/chairs, desks, clocks</a:t>
            </a:r>
          </a:p>
          <a:p>
            <a:pPr marL="0" indent="0">
              <a:buClr>
                <a:srgbClr val="006A71"/>
              </a:buClr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01119852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EOC Equipment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03120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n-US" sz="1600" dirty="0"/>
              <a:t>Office Equipment (Electric)</a:t>
            </a:r>
          </a:p>
          <a:p>
            <a:pPr lvl="1">
              <a:buClr>
                <a:srgbClr val="006A71"/>
              </a:buClr>
            </a:pPr>
            <a:r>
              <a:rPr lang="en-US" sz="1600" dirty="0"/>
              <a:t>Computers, photocopiers, extension cords, surge protectors, etc.</a:t>
            </a:r>
          </a:p>
          <a:p>
            <a:pPr>
              <a:buClr>
                <a:srgbClr val="006A71"/>
              </a:buClr>
            </a:pPr>
            <a:r>
              <a:rPr lang="en-US" sz="1600" dirty="0"/>
              <a:t>Record Keeping</a:t>
            </a:r>
          </a:p>
          <a:p>
            <a:pPr lvl="1">
              <a:buClr>
                <a:srgbClr val="006A71"/>
              </a:buClr>
            </a:pPr>
            <a:r>
              <a:rPr lang="en-US" sz="1600" dirty="0"/>
              <a:t>Recording system &amp; equipment, cameras, message forms, logs, time tracking software</a:t>
            </a:r>
          </a:p>
          <a:p>
            <a:pPr>
              <a:buClr>
                <a:srgbClr val="006A71"/>
              </a:buClr>
            </a:pPr>
            <a:r>
              <a:rPr lang="en-US" sz="1600" dirty="0"/>
              <a:t>Documents </a:t>
            </a:r>
          </a:p>
          <a:p>
            <a:pPr lvl="1">
              <a:buClr>
                <a:srgbClr val="006A71"/>
              </a:buClr>
            </a:pPr>
            <a:r>
              <a:rPr lang="en-US" sz="1600" dirty="0"/>
              <a:t>Plans (extra copies), SOPs, resource staffing lists, &amp; library of reference materials (phone books and resource lists)</a:t>
            </a:r>
          </a:p>
          <a:p>
            <a:pPr>
              <a:buClr>
                <a:srgbClr val="006A71"/>
              </a:buClr>
            </a:pPr>
            <a:r>
              <a:rPr lang="en-US" sz="1600" dirty="0"/>
              <a:t>Supplies</a:t>
            </a:r>
          </a:p>
          <a:p>
            <a:pPr lvl="1">
              <a:buClr>
                <a:srgbClr val="006A71"/>
              </a:buClr>
            </a:pPr>
            <a:r>
              <a:rPr lang="en-US" sz="1600" dirty="0"/>
              <a:t>Pencils, pens, printer paper, printer/copier toner, writing pads, paper clips, tape, push pins, staplers/staples, scissors, name tags, folders, boxes, clipboards, binders, etc. </a:t>
            </a:r>
          </a:p>
          <a:p>
            <a:pPr lvl="2">
              <a:buClr>
                <a:srgbClr val="006A71"/>
              </a:buClr>
            </a:pPr>
            <a:r>
              <a:rPr lang="en-US" sz="1600" dirty="0"/>
              <a:t>In a COVID-19 environment, this could mean additional signs and posters reminding staff adhere to physical distancing guidelines</a:t>
            </a:r>
          </a:p>
          <a:p>
            <a:pPr marL="0" indent="0">
              <a:buClr>
                <a:srgbClr val="006A71"/>
              </a:buClr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57253446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EOC Equipment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58515"/>
            <a:ext cx="8158294" cy="3984625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n-US" sz="1600" dirty="0"/>
              <a:t>Food Access &amp; Supplies</a:t>
            </a:r>
          </a:p>
          <a:p>
            <a:pPr lvl="1">
              <a:buClr>
                <a:srgbClr val="006A71"/>
              </a:buClr>
            </a:pPr>
            <a:r>
              <a:rPr lang="en-US" sz="1600" dirty="0"/>
              <a:t>Food service/storage, kitchen, dining facilities, can openers, coffee, etc. </a:t>
            </a:r>
          </a:p>
          <a:p>
            <a:pPr>
              <a:buClr>
                <a:srgbClr val="006A71"/>
              </a:buClr>
            </a:pPr>
            <a:r>
              <a:rPr lang="en-US" sz="1600" dirty="0"/>
              <a:t>Sanitary, Hygiene Facilities</a:t>
            </a:r>
          </a:p>
          <a:p>
            <a:pPr lvl="1">
              <a:buClr>
                <a:srgbClr val="006A71"/>
              </a:buClr>
            </a:pPr>
            <a:r>
              <a:rPr lang="en-US" sz="1600" dirty="0"/>
              <a:t>Toilets, showers, sanitation kits (chemical disinfectants, commode seats, etc.) </a:t>
            </a:r>
          </a:p>
          <a:p>
            <a:pPr lvl="1">
              <a:buClr>
                <a:srgbClr val="006A71"/>
              </a:buClr>
            </a:pPr>
            <a:r>
              <a:rPr lang="en-US" sz="1600" dirty="0"/>
              <a:t>Additional COVID-19 related items may include:</a:t>
            </a:r>
          </a:p>
          <a:p>
            <a:pPr lvl="2">
              <a:buClr>
                <a:srgbClr val="006A71"/>
              </a:buClr>
            </a:pPr>
            <a:r>
              <a:rPr lang="en-US" sz="1600" dirty="0"/>
              <a:t>Thermometers, hand sanitizer, testing kits </a:t>
            </a:r>
          </a:p>
          <a:p>
            <a:pPr lvl="2">
              <a:buClr>
                <a:srgbClr val="006A71"/>
              </a:buClr>
            </a:pPr>
            <a:r>
              <a:rPr lang="en-US" sz="1600" dirty="0"/>
              <a:t>Gloves, face masks, face shields, and other necessary PPE </a:t>
            </a:r>
          </a:p>
          <a:p>
            <a:pPr lvl="2">
              <a:buClr>
                <a:srgbClr val="006A71"/>
              </a:buClr>
            </a:pPr>
            <a:r>
              <a:rPr lang="en-US" sz="1600" dirty="0"/>
              <a:t>Additional cleaning supplies, disinfectants, etc. to sanitize all communal equipment and spaces</a:t>
            </a:r>
          </a:p>
          <a:p>
            <a:pPr>
              <a:buClr>
                <a:srgbClr val="006A71"/>
              </a:buClr>
            </a:pPr>
            <a:r>
              <a:rPr lang="en-US" sz="1600" dirty="0"/>
              <a:t>Garbage, Trash Supplies</a:t>
            </a:r>
          </a:p>
          <a:p>
            <a:pPr lvl="1">
              <a:buClr>
                <a:srgbClr val="006A71"/>
              </a:buClr>
            </a:pPr>
            <a:r>
              <a:rPr lang="en-US" sz="1600" dirty="0"/>
              <a:t>Brooms, sponges, mops, buckets, cleaning supplies, trash cans, shovels.</a:t>
            </a:r>
          </a:p>
          <a:p>
            <a:pPr>
              <a:buClr>
                <a:srgbClr val="006A71"/>
              </a:buClr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72089843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15844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EOC Physical Infrastructure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n-US" dirty="0"/>
              <a:t>An EOC can be housed in a dedicated space, or set up in a multi-purpose space</a:t>
            </a:r>
          </a:p>
          <a:p>
            <a:pPr>
              <a:buClr>
                <a:srgbClr val="006A71"/>
              </a:buClr>
            </a:pPr>
            <a:r>
              <a:rPr lang="en-US" dirty="0"/>
              <a:t>It must be physically and environmentally secure, as well as accessible and survivable in the event of a threat or disaster</a:t>
            </a:r>
          </a:p>
          <a:p>
            <a:pPr>
              <a:buClr>
                <a:srgbClr val="006A71"/>
              </a:buClr>
            </a:pPr>
            <a:r>
              <a:rPr lang="en-US" dirty="0"/>
              <a:t>In the event of a technological or other failure, there should be alternate EOC options available, and a chosen back-up physical location should be ready </a:t>
            </a:r>
          </a:p>
          <a:p>
            <a:pPr>
              <a:buClr>
                <a:srgbClr val="006A71"/>
              </a:buClr>
            </a:pPr>
            <a:r>
              <a:rPr lang="en-US" dirty="0"/>
              <a:t>It must also be easily </a:t>
            </a:r>
            <a:r>
              <a:rPr lang="en-US" dirty="0">
                <a:solidFill>
                  <a:srgbClr val="2D2C2C"/>
                </a:solidFill>
              </a:rPr>
              <a:t>accessible to personnel</a:t>
            </a:r>
            <a:r>
              <a:rPr lang="en-US" dirty="0"/>
              <a:t>, including parking security, and reasonable proximity to designated lead and partner agencies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05283576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03120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n-US" sz="1800" dirty="0">
                <a:solidFill>
                  <a:srgbClr val="2D2C2C"/>
                </a:solidFill>
              </a:rPr>
              <a:t>The EOC should have enough space to accommodate all personnel</a:t>
            </a:r>
          </a:p>
          <a:p>
            <a:pPr lvl="1">
              <a:buClr>
                <a:srgbClr val="006A71"/>
              </a:buClr>
            </a:pPr>
            <a:r>
              <a:rPr lang="en-US" sz="1800" dirty="0">
                <a:solidFill>
                  <a:srgbClr val="2D2C2C"/>
                </a:solidFill>
              </a:rPr>
              <a:t>In the COVID-19 environment, it is especially important to have enough space to allow for physical distancing </a:t>
            </a:r>
          </a:p>
          <a:p>
            <a:pPr>
              <a:buClr>
                <a:srgbClr val="006A71"/>
              </a:buClr>
            </a:pPr>
            <a:r>
              <a:rPr lang="en-US" sz="1800" dirty="0">
                <a:solidFill>
                  <a:srgbClr val="2D2C2C"/>
                </a:solidFill>
              </a:rPr>
              <a:t>Have access to common areas and closed workspaces for meetings or conference calls</a:t>
            </a:r>
          </a:p>
          <a:p>
            <a:pPr lvl="1">
              <a:buClr>
                <a:srgbClr val="006A71"/>
              </a:buClr>
            </a:pPr>
            <a:r>
              <a:rPr lang="en-US" sz="1800" dirty="0">
                <a:solidFill>
                  <a:srgbClr val="2D2C2C"/>
                </a:solidFill>
              </a:rPr>
              <a:t>During COVID-19, prioritize layout to accommodate more frequent video/teleconference calls</a:t>
            </a:r>
          </a:p>
          <a:p>
            <a:pPr>
              <a:buClr>
                <a:srgbClr val="006A71"/>
              </a:buClr>
            </a:pPr>
            <a:r>
              <a:rPr lang="en-US" sz="1800" dirty="0">
                <a:solidFill>
                  <a:srgbClr val="2D2C2C"/>
                </a:solidFill>
              </a:rPr>
              <a:t>Make an external area available for media briefings, interviews, press conferences, and coordination of external partners</a:t>
            </a:r>
          </a:p>
          <a:p>
            <a:pPr>
              <a:buClr>
                <a:srgbClr val="006A71"/>
              </a:buClr>
            </a:pPr>
            <a:r>
              <a:rPr lang="en-US" sz="1800" dirty="0">
                <a:solidFill>
                  <a:srgbClr val="2D2C2C"/>
                </a:solidFill>
              </a:rPr>
              <a:t>Have adequate sanitary facilities, rest areas, and food amenities for all personnel</a:t>
            </a:r>
          </a:p>
        </p:txBody>
      </p:sp>
    </p:spTree>
    <p:extLst>
      <p:ext uri="{BB962C8B-B14F-4D97-AF65-F5344CB8AC3E}">
        <p14:creationId xmlns:p14="http://schemas.microsoft.com/office/powerpoint/2010/main" val="234359289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EOC Layout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58875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n-US" sz="2400" dirty="0"/>
              <a:t>Communication and eye contact between decision makers</a:t>
            </a:r>
          </a:p>
          <a:p>
            <a:pPr>
              <a:buClr>
                <a:srgbClr val="006A71"/>
              </a:buClr>
            </a:pPr>
            <a:r>
              <a:rPr lang="en-US" sz="2400" dirty="0"/>
              <a:t>Space for:</a:t>
            </a:r>
          </a:p>
          <a:p>
            <a:pPr lvl="1">
              <a:buClr>
                <a:srgbClr val="006A71"/>
              </a:buClr>
            </a:pPr>
            <a:r>
              <a:rPr lang="en-US" sz="2200" dirty="0"/>
              <a:t>Operational Coordination</a:t>
            </a:r>
          </a:p>
          <a:p>
            <a:pPr lvl="1">
              <a:buClr>
                <a:srgbClr val="006A71"/>
              </a:buClr>
            </a:pPr>
            <a:r>
              <a:rPr lang="en-US" sz="2200" dirty="0"/>
              <a:t>Decision Making</a:t>
            </a:r>
          </a:p>
          <a:p>
            <a:pPr lvl="1">
              <a:buClr>
                <a:srgbClr val="006A71"/>
              </a:buClr>
            </a:pPr>
            <a:r>
              <a:rPr lang="en-US" sz="2200" dirty="0"/>
              <a:t>Collaboration </a:t>
            </a:r>
          </a:p>
          <a:p>
            <a:pPr lvl="1">
              <a:buClr>
                <a:srgbClr val="006A71"/>
              </a:buClr>
            </a:pPr>
            <a:r>
              <a:rPr lang="en-US" sz="2200" dirty="0"/>
              <a:t>Communications</a:t>
            </a:r>
          </a:p>
          <a:p>
            <a:pPr lvl="1">
              <a:buClr>
                <a:srgbClr val="006A71"/>
              </a:buClr>
            </a:pPr>
            <a:r>
              <a:rPr lang="en-US" sz="2200" dirty="0"/>
              <a:t>Physical Distancing </a:t>
            </a:r>
            <a:r>
              <a:rPr lang="en-US" sz="2200" i="1" dirty="0"/>
              <a:t>(if required)</a:t>
            </a:r>
          </a:p>
          <a:p>
            <a:pPr>
              <a:buClr>
                <a:srgbClr val="006A71"/>
              </a:buClr>
            </a:pPr>
            <a:endParaRPr lang="en-US" sz="2400" dirty="0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20FB2F74-09DD-4445-92C5-3571B85472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2916" y="1910722"/>
            <a:ext cx="3562578" cy="28531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2494856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 Agency EOC Example #1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CE72108-D6D5-4446-943B-2DB7E0B1BB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b="17041"/>
          <a:stretch/>
        </p:blipFill>
        <p:spPr bwMode="auto">
          <a:xfrm>
            <a:off x="1909042" y="1262744"/>
            <a:ext cx="4595593" cy="285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13580661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 Agency EOC Example #2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0E8F12A-0502-6A48-8173-240F9CDBB7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b="5623"/>
          <a:stretch/>
        </p:blipFill>
        <p:spPr bwMode="auto">
          <a:xfrm>
            <a:off x="1979307" y="1084951"/>
            <a:ext cx="5185386" cy="341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6378758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844062"/>
            <a:ext cx="8158294" cy="3341688"/>
          </a:xfrm>
        </p:spPr>
        <p:txBody>
          <a:bodyPr/>
          <a:lstStyle/>
          <a:p>
            <a:pPr>
              <a:buClr>
                <a:srgbClr val="006A71"/>
              </a:buClr>
            </a:pPr>
            <a:r>
              <a:rPr lang="en-US" sz="1800" dirty="0"/>
              <a:t>Executive office space</a:t>
            </a:r>
          </a:p>
          <a:p>
            <a:pPr>
              <a:buClr>
                <a:srgbClr val="006A71"/>
              </a:buClr>
            </a:pPr>
            <a:r>
              <a:rPr lang="en-US" sz="1800" dirty="0"/>
              <a:t>Staff seating </a:t>
            </a:r>
          </a:p>
          <a:p>
            <a:pPr lvl="1">
              <a:buClr>
                <a:srgbClr val="006A71"/>
              </a:buClr>
            </a:pPr>
            <a:r>
              <a:rPr lang="en-US" sz="1400" dirty="0"/>
              <a:t>In a COVID-19 environment, this can mean ensuring there is an empty seat between each staff member to adhere to physical distance guidelines</a:t>
            </a:r>
          </a:p>
          <a:p>
            <a:pPr>
              <a:buClr>
                <a:srgbClr val="006A71"/>
              </a:buClr>
            </a:pPr>
            <a:r>
              <a:rPr lang="en-US" sz="1800" dirty="0"/>
              <a:t>Computers, phones, printers, fax machines</a:t>
            </a:r>
          </a:p>
          <a:p>
            <a:pPr>
              <a:buClr>
                <a:srgbClr val="006A71"/>
              </a:buClr>
            </a:pPr>
            <a:r>
              <a:rPr lang="en-US" sz="1800" dirty="0"/>
              <a:t>Break-out or meeting rooms for teams</a:t>
            </a:r>
          </a:p>
          <a:p>
            <a:pPr>
              <a:buClr>
                <a:srgbClr val="006A71"/>
              </a:buClr>
            </a:pPr>
            <a:r>
              <a:rPr lang="en-US" sz="1800" dirty="0"/>
              <a:t>Special use rooms: Press room, communications</a:t>
            </a:r>
          </a:p>
          <a:p>
            <a:pPr>
              <a:buClr>
                <a:srgbClr val="006A71"/>
              </a:buClr>
            </a:pPr>
            <a:r>
              <a:rPr lang="en-US" sz="1800" dirty="0"/>
              <a:t>Hygiene space</a:t>
            </a:r>
          </a:p>
          <a:p>
            <a:pPr>
              <a:buClr>
                <a:srgbClr val="006A71"/>
              </a:buClr>
            </a:pPr>
            <a:r>
              <a:rPr lang="en-US" sz="1800" dirty="0"/>
              <a:t>Sleeping quarters</a:t>
            </a:r>
          </a:p>
          <a:p>
            <a:pPr>
              <a:buClr>
                <a:srgbClr val="006A71"/>
              </a:buClr>
            </a:pPr>
            <a:r>
              <a:rPr lang="en-US" sz="1800" dirty="0"/>
              <a:t>Food service and eating space</a:t>
            </a:r>
          </a:p>
          <a:p>
            <a:pPr>
              <a:buClr>
                <a:srgbClr val="006A71"/>
              </a:buClr>
            </a:pPr>
            <a:r>
              <a:rPr lang="en-US" sz="1800" dirty="0"/>
              <a:t>Environment: Noise level, air quality</a:t>
            </a:r>
          </a:p>
        </p:txBody>
      </p:sp>
    </p:spTree>
    <p:extLst>
      <p:ext uri="{BB962C8B-B14F-4D97-AF65-F5344CB8AC3E}">
        <p14:creationId xmlns:p14="http://schemas.microsoft.com/office/powerpoint/2010/main" val="36235691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412CD41-C3CD-4442-900B-685D64972F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5204" y="970232"/>
            <a:ext cx="3901438" cy="2913075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37F087-EC4E-B64C-B93F-4D6375C438B8}"/>
              </a:ext>
            </a:extLst>
          </p:cNvPr>
          <p:cNvSpPr txBox="1"/>
          <p:nvPr/>
        </p:nvSpPr>
        <p:spPr>
          <a:xfrm>
            <a:off x="492172" y="3877703"/>
            <a:ext cx="30492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CDC/ Sally Ezra, 2014.</a:t>
            </a:r>
            <a:r>
              <a:rPr lang="en-US" sz="11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Nigeria EOC, Lagos, Nigeria.</a:t>
            </a:r>
            <a:endParaRPr lang="en-US" sz="1100" dirty="0">
              <a:solidFill>
                <a:srgbClr val="2D2D2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AF2C8DCE-19DB-D04C-B885-A33C239377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72" y="970232"/>
            <a:ext cx="3876627" cy="290747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15C3886-DF66-4241-8916-012A592DE6DC}"/>
              </a:ext>
            </a:extLst>
          </p:cNvPr>
          <p:cNvSpPr txBox="1"/>
          <p:nvPr/>
        </p:nvSpPr>
        <p:spPr>
          <a:xfrm>
            <a:off x="4775201" y="3877703"/>
            <a:ext cx="38766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Jennifer Brooks, 15 August 2014.</a:t>
            </a:r>
            <a:r>
              <a:rPr lang="en-US" sz="1100" dirty="0">
                <a:solidFill>
                  <a:srgbClr val="2D2D2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EOC, Freetown International Airport, Sierra Leone.</a:t>
            </a:r>
          </a:p>
        </p:txBody>
      </p:sp>
    </p:spTree>
    <p:extLst>
      <p:ext uri="{BB962C8B-B14F-4D97-AF65-F5344CB8AC3E}">
        <p14:creationId xmlns:p14="http://schemas.microsoft.com/office/powerpoint/2010/main" val="185026829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Master">
  <a:themeElements>
    <a:clrScheme name="Custom 2">
      <a:dk1>
        <a:srgbClr val="0F56DC"/>
      </a:dk1>
      <a:lt1>
        <a:srgbClr val="FFC000"/>
      </a:lt1>
      <a:dk2>
        <a:srgbClr val="FFFFFF"/>
      </a:dk2>
      <a:lt2>
        <a:srgbClr val="FFFFFF"/>
      </a:lt2>
      <a:accent1>
        <a:srgbClr val="4983F2"/>
      </a:accent1>
      <a:accent2>
        <a:srgbClr val="007D57"/>
      </a:accent2>
      <a:accent3>
        <a:srgbClr val="9A3B26"/>
      </a:accent3>
      <a:accent4>
        <a:srgbClr val="7F7F7F"/>
      </a:accent4>
      <a:accent5>
        <a:srgbClr val="0F56DC"/>
      </a:accent5>
      <a:accent6>
        <a:srgbClr val="002060"/>
      </a:accent6>
      <a:hlink>
        <a:srgbClr val="0F56DC"/>
      </a:hlink>
      <a:folHlink>
        <a:srgbClr val="3077FF"/>
      </a:folHlink>
    </a:clrScheme>
    <a:fontScheme name="CDC Myriad Web Pro">
      <a:majorFont>
        <a:latin typeface="Myriad Web Pro"/>
        <a:ea typeface=""/>
        <a:cs typeface=""/>
      </a:majorFont>
      <a:minorFont>
        <a:latin typeface="Myriad Web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000000"/>
            </a:solidFill>
            <a:latin typeface="Calibri" panose="020F050202020403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63BB87ED693489DF545C68D111AB5" ma:contentTypeVersion="18" ma:contentTypeDescription="Create a new document." ma:contentTypeScope="" ma:versionID="f62459d8983dead884ff87e3c9543287">
  <xsd:schema xmlns:xsd="http://www.w3.org/2001/XMLSchema" xmlns:xs="http://www.w3.org/2001/XMLSchema" xmlns:p="http://schemas.microsoft.com/office/2006/metadata/properties" xmlns:ns1="http://schemas.microsoft.com/sharepoint/v3" xmlns:ns2="52ff0146-47b4-4d51-8c1c-03266fcd63a2" xmlns:ns3="cd03f174-a395-49eb-8ee9-8d943e22f40d" targetNamespace="http://schemas.microsoft.com/office/2006/metadata/properties" ma:root="true" ma:fieldsID="393bab5c7ff3bc5a9b512e1f4b52559d" ns1:_="" ns2:_="" ns3:_="">
    <xsd:import namespace="http://schemas.microsoft.com/sharepoint/v3"/>
    <xsd:import namespace="52ff0146-47b4-4d51-8c1c-03266fcd63a2"/>
    <xsd:import namespace="cd03f174-a395-49eb-8ee9-8d943e22f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Status" minOccurs="0"/>
                <xsd:element ref="ns2:_x0070_n49" minOccurs="0"/>
                <xsd:element ref="ns3:TaxKeywordTaxHTField" minOccurs="0"/>
                <xsd:element ref="ns3:TaxCatchAll" minOccurs="0"/>
                <xsd:element ref="ns2:Catc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ff0146-47b4-4d51-8c1c-03266fcd63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Status" ma:index="20" nillable="true" ma:displayName="Status" ma:default="Draft" ma:format="Dropdown" ma:internalName="Status">
      <xsd:simpleType>
        <xsd:restriction base="dms:Choice">
          <xsd:enumeration value="Draft"/>
          <xsd:enumeration value="Final"/>
        </xsd:restriction>
      </xsd:simpleType>
    </xsd:element>
    <xsd:element name="_x0070_n49" ma:index="21" nillable="true" ma:displayName="Person or Group" ma:list="UserInfo" ma:internalName="_x0070_n49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atch" ma:index="25" nillable="true" ma:displayName="Catch" ma:default="New Item" ma:indexed="true" ma:internalName="Catch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03f174-a395-49eb-8ee9-8d943e22f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3" nillable="true" ma:taxonomy="true" ma:internalName="TaxKeywordTaxHTField" ma:taxonomyFieldName="TaxKeyword" ma:displayName="Enterprise Keywords" ma:fieldId="{23f27201-bee3-471e-b2e7-b64fd8b7ca38}" ma:taxonomyMulti="true" ma:sspId="9353dbe8-8260-4ccf-8219-3d2995e6fa15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4" nillable="true" ma:displayName="Taxonomy Catch All Column" ma:hidden="true" ma:list="{a3280506-6cd4-40ea-8d11-c5017f6a7f66}" ma:internalName="TaxCatchAll" ma:showField="CatchAllData" ma:web="cd03f174-a395-49eb-8ee9-8d943e22f4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52ff0146-47b4-4d51-8c1c-03266fcd63a2">Draft</Status>
    <Catch xmlns="52ff0146-47b4-4d51-8c1c-03266fcd63a2">New Item</Catch>
    <_ip_UnifiedCompliancePolicyUIAction xmlns="http://schemas.microsoft.com/sharepoint/v3" xsi:nil="true"/>
    <TaxCatchAll xmlns="cd03f174-a395-49eb-8ee9-8d943e22f40d"/>
    <_ip_UnifiedCompliancePolicyProperties xmlns="http://schemas.microsoft.com/sharepoint/v3" xsi:nil="true"/>
    <_x0070_n49 xmlns="52ff0146-47b4-4d51-8c1c-03266fcd63a2">
      <UserInfo>
        <DisplayName/>
        <AccountId xsi:nil="true"/>
        <AccountType/>
      </UserInfo>
    </_x0070_n49>
    <TaxKeywordTaxHTField xmlns="cd03f174-a395-49eb-8ee9-8d943e22f40d">
      <Terms xmlns="http://schemas.microsoft.com/office/infopath/2007/PartnerControls"/>
    </TaxKeywordTaxHTFiel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ED74D51-C920-458C-8EEC-6C53B912FB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2ff0146-47b4-4d51-8c1c-03266fcd63a2"/>
    <ds:schemaRef ds:uri="cd03f174-a395-49eb-8ee9-8d943e22f4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FD5E60-B0F9-439F-8EE7-3CD8043B5CDE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sharepoint/v3"/>
    <ds:schemaRef ds:uri="cd03f174-a395-49eb-8ee9-8d943e22f40d"/>
    <ds:schemaRef ds:uri="http://purl.org/dc/terms/"/>
    <ds:schemaRef ds:uri="52ff0146-47b4-4d51-8c1c-03266fcd63a2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8291774-085A-41A2-8532-747776FE4A3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4799</TotalTime>
  <Words>1003</Words>
  <Application>Microsoft Macintosh PowerPoint</Application>
  <PresentationFormat>On-screen Show (16:9)</PresentationFormat>
  <Paragraphs>135</Paragraphs>
  <Slides>25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Myriad Web Pro</vt:lpstr>
      <vt:lpstr>Calibri</vt:lpstr>
      <vt:lpstr>Arial</vt:lpstr>
      <vt:lpstr>Wingdings</vt:lpstr>
      <vt:lpstr>Courier New</vt:lpstr>
      <vt:lpstr>Master</vt:lpstr>
      <vt:lpstr>Emergency Operations Center Design and Equipment Considerations</vt:lpstr>
      <vt:lpstr>EOC Design</vt:lpstr>
      <vt:lpstr>EOC Physical Infrastructure</vt:lpstr>
      <vt:lpstr>Facility</vt:lpstr>
      <vt:lpstr>EOC Layout</vt:lpstr>
      <vt:lpstr>Lead Agency EOC Example #1</vt:lpstr>
      <vt:lpstr>Lead Agency EOC Example #2</vt:lpstr>
      <vt:lpstr>Design Considerations</vt:lpstr>
      <vt:lpstr>Layouts</vt:lpstr>
      <vt:lpstr>Layouts</vt:lpstr>
      <vt:lpstr>Layouts</vt:lpstr>
      <vt:lpstr>Layouts</vt:lpstr>
      <vt:lpstr>Additional Features - Boardroom</vt:lpstr>
      <vt:lpstr>Additional Features - Mission Control</vt:lpstr>
      <vt:lpstr>Additional Features - Market Place</vt:lpstr>
      <vt:lpstr>Equipment</vt:lpstr>
      <vt:lpstr>Hot, Warm, and Cold Facilities</vt:lpstr>
      <vt:lpstr>EOC Design Considerations</vt:lpstr>
      <vt:lpstr>EOC Location</vt:lpstr>
      <vt:lpstr>EOC Equipment</vt:lpstr>
      <vt:lpstr>EOC Equipment Considerations</vt:lpstr>
      <vt:lpstr>EOC Equipment Considerations</vt:lpstr>
      <vt:lpstr>EOC Equipment Considerations</vt:lpstr>
      <vt:lpstr>EOC Equipment Considerations</vt:lpstr>
      <vt:lpstr>PowerPoint Presentation</vt:lpstr>
    </vt:vector>
  </TitlesOfParts>
  <Company>CDC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nCoV_template_PPT_GEN_PUB</dc:title>
  <dc:creator>Centers for Disease Control and Prevention</dc:creator>
  <cp:lastModifiedBy>Ryan Remmel</cp:lastModifiedBy>
  <cp:revision>299</cp:revision>
  <dcterms:created xsi:type="dcterms:W3CDTF">2011-03-17T17:43:16Z</dcterms:created>
  <dcterms:modified xsi:type="dcterms:W3CDTF">2020-06-23T22:22:30Z</dcterms:modified>
  <cp:category>GS Emergency Response</cp:category>
  <cp:contentStatus>CS 315114-A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MSIP_Label_7b94a7b8-f06c-4dfe-bdcc-9b548fd58c31_Enabled">
    <vt:lpwstr>True</vt:lpwstr>
  </property>
  <property fmtid="{D5CDD505-2E9C-101B-9397-08002B2CF9AE}" pid="4" name="MSIP_Label_7b94a7b8-f06c-4dfe-bdcc-9b548fd58c31_SiteId">
    <vt:lpwstr>9ce70869-60db-44fd-abe8-d2767077fc8f</vt:lpwstr>
  </property>
  <property fmtid="{D5CDD505-2E9C-101B-9397-08002B2CF9AE}" pid="5" name="MSIP_Label_7b94a7b8-f06c-4dfe-bdcc-9b548fd58c31_Owner">
    <vt:lpwstr>iwh2@cdc.gov</vt:lpwstr>
  </property>
  <property fmtid="{D5CDD505-2E9C-101B-9397-08002B2CF9AE}" pid="6" name="MSIP_Label_7b94a7b8-f06c-4dfe-bdcc-9b548fd58c31_SetDate">
    <vt:lpwstr>2020-05-21T13:18:11.6220452Z</vt:lpwstr>
  </property>
  <property fmtid="{D5CDD505-2E9C-101B-9397-08002B2CF9AE}" pid="7" name="MSIP_Label_7b94a7b8-f06c-4dfe-bdcc-9b548fd58c31_Name">
    <vt:lpwstr>General</vt:lpwstr>
  </property>
  <property fmtid="{D5CDD505-2E9C-101B-9397-08002B2CF9AE}" pid="8" name="MSIP_Label_7b94a7b8-f06c-4dfe-bdcc-9b548fd58c31_Application">
    <vt:lpwstr>Microsoft Azure Information Protection</vt:lpwstr>
  </property>
  <property fmtid="{D5CDD505-2E9C-101B-9397-08002B2CF9AE}" pid="9" name="MSIP_Label_7b94a7b8-f06c-4dfe-bdcc-9b548fd58c31_ActionId">
    <vt:lpwstr>2a8b54f2-e440-4c5d-8571-dae49ebc43c0</vt:lpwstr>
  </property>
  <property fmtid="{D5CDD505-2E9C-101B-9397-08002B2CF9AE}" pid="10" name="MSIP_Label_7b94a7b8-f06c-4dfe-bdcc-9b548fd58c31_Extended_MSFT_Method">
    <vt:lpwstr>Manual</vt:lpwstr>
  </property>
  <property fmtid="{D5CDD505-2E9C-101B-9397-08002B2CF9AE}" pid="11" name="Sensitivity">
    <vt:lpwstr>General</vt:lpwstr>
  </property>
  <property fmtid="{D5CDD505-2E9C-101B-9397-08002B2CF9AE}" pid="12" name="ContentTypeId">
    <vt:lpwstr>0x010100BB263BB87ED693489DF545C68D111AB5</vt:lpwstr>
  </property>
  <property fmtid="{D5CDD505-2E9C-101B-9397-08002B2CF9AE}" pid="13" name="TaxKeyword">
    <vt:lpwstr/>
  </property>
</Properties>
</file>